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95" r:id="rId4"/>
    <p:sldId id="294" r:id="rId5"/>
    <p:sldId id="280" r:id="rId6"/>
    <p:sldId id="260" r:id="rId7"/>
    <p:sldId id="284" r:id="rId8"/>
    <p:sldId id="285" r:id="rId9"/>
    <p:sldId id="289" r:id="rId10"/>
    <p:sldId id="267" r:id="rId11"/>
    <p:sldId id="286" r:id="rId12"/>
    <p:sldId id="291" r:id="rId13"/>
    <p:sldId id="293" r:id="rId14"/>
    <p:sldId id="29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1616"/>
    <a:srgbClr val="FF0000"/>
    <a:srgbClr val="FFF0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02" autoAdjust="0"/>
    <p:restoredTop sz="95958"/>
  </p:normalViewPr>
  <p:slideViewPr>
    <p:cSldViewPr snapToGrid="0">
      <p:cViewPr varScale="1">
        <p:scale>
          <a:sx n="59" d="100"/>
          <a:sy n="59" d="100"/>
        </p:scale>
        <p:origin x="91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s shehri" userId="c9fe20151dc9d54a" providerId="LiveId" clId="{C5D34A85-1E73-4AD4-B86F-BC573396F323}"/>
    <pc:docChg chg="undo custSel modSld">
      <pc:chgData name="Anas shehri" userId="c9fe20151dc9d54a" providerId="LiveId" clId="{C5D34A85-1E73-4AD4-B86F-BC573396F323}" dt="2023-12-11T20:40:44.156" v="3" actId="108"/>
      <pc:docMkLst>
        <pc:docMk/>
      </pc:docMkLst>
      <pc:sldChg chg="modSp mod">
        <pc:chgData name="Anas shehri" userId="c9fe20151dc9d54a" providerId="LiveId" clId="{C5D34A85-1E73-4AD4-B86F-BC573396F323}" dt="2023-12-11T20:40:44.156" v="3" actId="108"/>
        <pc:sldMkLst>
          <pc:docMk/>
          <pc:sldMk cId="3026865914" sldId="258"/>
        </pc:sldMkLst>
        <pc:spChg chg="mod">
          <ac:chgData name="Anas shehri" userId="c9fe20151dc9d54a" providerId="LiveId" clId="{C5D34A85-1E73-4AD4-B86F-BC573396F323}" dt="2023-12-11T20:40:44.156" v="3" actId="108"/>
          <ac:spMkLst>
            <pc:docMk/>
            <pc:sldMk cId="3026865914" sldId="258"/>
            <ac:spMk id="26" creationId="{C3B0BBA5-E1C6-6493-EA6A-79CE4A12A36F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sumanth\Library\Containers\net.whatsapp.WhatsApp\Data\tmp\documents\0AFD5134-2571-4871-95CB-9CF6A1025298\grafico%20f1%20python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als\Downloads\f1_data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alvaroserrano\Downloads\grafico%20f1%20python%20(1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alvaroserrano\Downloads\grafico%20f1%20python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als\Downloads\f1_data.csv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alvaroserrano\Downloads\grafico%20f1%20python%20(2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r>
              <a:rPr lang="en-US" b="1">
                <a:solidFill>
                  <a:sysClr val="windowText" lastClr="000000"/>
                </a:solidFill>
              </a:rPr>
              <a:t>Constructors</a:t>
            </a:r>
            <a:r>
              <a:rPr lang="en-US" b="1" baseline="0">
                <a:solidFill>
                  <a:sysClr val="windowText" lastClr="000000"/>
                </a:solidFill>
              </a:rPr>
              <a:t> Championships</a:t>
            </a:r>
            <a:endParaRPr lang="en-US" b="1">
              <a:solidFill>
                <a:sysClr val="windowText" lastClr="000000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Hoja4!$B$3</c:f>
              <c:strCache>
                <c:ptCount val="1"/>
                <c:pt idx="0">
                  <c:v>Points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461E6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718-F445-ACA9-61DAF3F2A3A8}"/>
              </c:ext>
            </c:extLst>
          </c:dPt>
          <c:dPt>
            <c:idx val="2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718-F445-ACA9-61DAF3F2A3A8}"/>
              </c:ext>
            </c:extLst>
          </c:dPt>
          <c:dPt>
            <c:idx val="3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D718-F445-ACA9-61DAF3F2A3A8}"/>
              </c:ext>
            </c:extLst>
          </c:dPt>
          <c:dPt>
            <c:idx val="4"/>
            <c:invertIfNegative val="0"/>
            <c:bubble3D val="0"/>
            <c:spPr>
              <a:solidFill>
                <a:srgbClr val="00206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D718-F445-ACA9-61DAF3F2A3A8}"/>
              </c:ext>
            </c:extLst>
          </c:dPt>
          <c:dPt>
            <c:idx val="6"/>
            <c:invertIfNegative val="0"/>
            <c:bubble3D val="0"/>
            <c:spPr>
              <a:solidFill>
                <a:srgbClr val="00206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D718-F445-ACA9-61DAF3F2A3A8}"/>
              </c:ext>
            </c:extLst>
          </c:dPt>
          <c:dPt>
            <c:idx val="8"/>
            <c:invertIfNegative val="0"/>
            <c:bubble3D val="0"/>
            <c:spPr>
              <a:solidFill>
                <a:srgbClr val="4F227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D718-F445-ACA9-61DAF3F2A3A8}"/>
              </c:ext>
            </c:extLst>
          </c:dPt>
          <c:dPt>
            <c:idx val="11"/>
            <c:invertIfNegative val="0"/>
            <c:bubble3D val="0"/>
            <c:spPr>
              <a:solidFill>
                <a:srgbClr val="4F227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D718-F445-ACA9-61DAF3F2A3A8}"/>
              </c:ext>
            </c:extLst>
          </c:dPt>
          <c:dPt>
            <c:idx val="20"/>
            <c:invertIfNegative val="0"/>
            <c:bubble3D val="0"/>
            <c:spPr>
              <a:solidFill>
                <a:srgbClr val="00206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D718-F445-ACA9-61DAF3F2A3A8}"/>
              </c:ext>
            </c:extLst>
          </c:dPt>
          <c:dPt>
            <c:idx val="24"/>
            <c:invertIfNegative val="0"/>
            <c:bubble3D val="0"/>
            <c:spPr>
              <a:solidFill>
                <a:srgbClr val="461E6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D718-F445-ACA9-61DAF3F2A3A8}"/>
              </c:ext>
            </c:extLst>
          </c:dPt>
          <c:dPt>
            <c:idx val="25"/>
            <c:invertIfNegative val="0"/>
            <c:bubble3D val="0"/>
            <c:spPr>
              <a:solidFill>
                <a:srgbClr val="461E6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D718-F445-ACA9-61DAF3F2A3A8}"/>
              </c:ext>
            </c:extLst>
          </c:dPt>
          <c:dPt>
            <c:idx val="26"/>
            <c:invertIfNegative val="0"/>
            <c:bubble3D val="0"/>
            <c:spPr>
              <a:solidFill>
                <a:srgbClr val="4F227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D718-F445-ACA9-61DAF3F2A3A8}"/>
              </c:ext>
            </c:extLst>
          </c:dPt>
          <c:dPt>
            <c:idx val="27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D718-F445-ACA9-61DAF3F2A3A8}"/>
              </c:ext>
            </c:extLst>
          </c:dPt>
          <c:dPt>
            <c:idx val="29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9-D718-F445-ACA9-61DAF3F2A3A8}"/>
              </c:ext>
            </c:extLst>
          </c:dPt>
          <c:dPt>
            <c:idx val="32"/>
            <c:invertIfNegative val="0"/>
            <c:bubble3D val="0"/>
            <c:spPr>
              <a:solidFill>
                <a:srgbClr val="00206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B-D718-F445-ACA9-61DAF3F2A3A8}"/>
              </c:ext>
            </c:extLst>
          </c:dPt>
          <c:dPt>
            <c:idx val="33"/>
            <c:invertIfNegative val="0"/>
            <c:bubble3D val="0"/>
            <c:spPr>
              <a:solidFill>
                <a:srgbClr val="461E6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D-D718-F445-ACA9-61DAF3F2A3A8}"/>
              </c:ext>
            </c:extLst>
          </c:dPt>
          <c:dPt>
            <c:idx val="49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F-D718-F445-ACA9-61DAF3F2A3A8}"/>
              </c:ext>
            </c:extLst>
          </c:dPt>
          <c:dPt>
            <c:idx val="50"/>
            <c:invertIfNegative val="0"/>
            <c:bubble3D val="0"/>
            <c:spPr>
              <a:solidFill>
                <a:srgbClr val="B8541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1-D718-F445-ACA9-61DAF3F2A3A8}"/>
              </c:ext>
            </c:extLst>
          </c:dPt>
          <c:dPt>
            <c:idx val="51"/>
            <c:invertIfNegative val="0"/>
            <c:bubble3D val="0"/>
            <c:spPr>
              <a:solidFill>
                <a:srgbClr val="B8541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3-D718-F445-ACA9-61DAF3F2A3A8}"/>
              </c:ext>
            </c:extLst>
          </c:dPt>
          <c:dPt>
            <c:idx val="52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5-D718-F445-ACA9-61DAF3F2A3A8}"/>
              </c:ext>
            </c:extLst>
          </c:dPt>
          <c:dPt>
            <c:idx val="53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7-D718-F445-ACA9-61DAF3F2A3A8}"/>
              </c:ext>
            </c:extLst>
          </c:dPt>
          <c:dPt>
            <c:idx val="54"/>
            <c:invertIfNegative val="0"/>
            <c:bubble3D val="0"/>
            <c:spPr>
              <a:solidFill>
                <a:srgbClr val="FCF6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9-D718-F445-ACA9-61DAF3F2A3A8}"/>
              </c:ext>
            </c:extLst>
          </c:dPt>
          <c:dPt>
            <c:idx val="58"/>
            <c:invertIfNegative val="0"/>
            <c:bubble3D val="0"/>
            <c:spPr>
              <a:solidFill>
                <a:srgbClr val="B8541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B-D718-F445-ACA9-61DAF3F2A3A8}"/>
              </c:ext>
            </c:extLst>
          </c:dPt>
          <c:cat>
            <c:numRef>
              <c:f>Hoja4!$A$4:$A$64</c:f>
              <c:numCache>
                <c:formatCode>General</c:formatCode>
                <c:ptCount val="61"/>
                <c:pt idx="0">
                  <c:v>1950</c:v>
                </c:pt>
                <c:pt idx="1">
                  <c:v>1951</c:v>
                </c:pt>
                <c:pt idx="2">
                  <c:v>1952</c:v>
                </c:pt>
                <c:pt idx="3">
                  <c:v>1953</c:v>
                </c:pt>
                <c:pt idx="4">
                  <c:v>1954</c:v>
                </c:pt>
                <c:pt idx="5">
                  <c:v>1955</c:v>
                </c:pt>
                <c:pt idx="6">
                  <c:v>1956</c:v>
                </c:pt>
                <c:pt idx="7">
                  <c:v>1957</c:v>
                </c:pt>
                <c:pt idx="8">
                  <c:v>1958</c:v>
                </c:pt>
                <c:pt idx="9">
                  <c:v>1959</c:v>
                </c:pt>
                <c:pt idx="10">
                  <c:v>1960</c:v>
                </c:pt>
                <c:pt idx="11">
                  <c:v>1961</c:v>
                </c:pt>
                <c:pt idx="12">
                  <c:v>1962</c:v>
                </c:pt>
                <c:pt idx="13">
                  <c:v>1963</c:v>
                </c:pt>
                <c:pt idx="14">
                  <c:v>1964</c:v>
                </c:pt>
                <c:pt idx="15">
                  <c:v>1965</c:v>
                </c:pt>
                <c:pt idx="16">
                  <c:v>1966</c:v>
                </c:pt>
                <c:pt idx="17">
                  <c:v>1967</c:v>
                </c:pt>
                <c:pt idx="18">
                  <c:v>1968</c:v>
                </c:pt>
                <c:pt idx="19">
                  <c:v>1969</c:v>
                </c:pt>
                <c:pt idx="20">
                  <c:v>1970</c:v>
                </c:pt>
                <c:pt idx="21">
                  <c:v>1971</c:v>
                </c:pt>
                <c:pt idx="22">
                  <c:v>1972</c:v>
                </c:pt>
                <c:pt idx="23">
                  <c:v>1973</c:v>
                </c:pt>
                <c:pt idx="24">
                  <c:v>1974</c:v>
                </c:pt>
                <c:pt idx="25">
                  <c:v>1975</c:v>
                </c:pt>
                <c:pt idx="26">
                  <c:v>1976</c:v>
                </c:pt>
                <c:pt idx="27">
                  <c:v>1977</c:v>
                </c:pt>
                <c:pt idx="28">
                  <c:v>1978</c:v>
                </c:pt>
                <c:pt idx="29">
                  <c:v>1979</c:v>
                </c:pt>
                <c:pt idx="30">
                  <c:v>1980</c:v>
                </c:pt>
                <c:pt idx="31">
                  <c:v>1981</c:v>
                </c:pt>
                <c:pt idx="32">
                  <c:v>1982</c:v>
                </c:pt>
                <c:pt idx="33">
                  <c:v>1983</c:v>
                </c:pt>
                <c:pt idx="34">
                  <c:v>1984</c:v>
                </c:pt>
                <c:pt idx="35">
                  <c:v>1985</c:v>
                </c:pt>
                <c:pt idx="36">
                  <c:v>1986</c:v>
                </c:pt>
                <c:pt idx="37">
                  <c:v>1987</c:v>
                </c:pt>
                <c:pt idx="38">
                  <c:v>1988</c:v>
                </c:pt>
                <c:pt idx="39">
                  <c:v>1989</c:v>
                </c:pt>
                <c:pt idx="40">
                  <c:v>1990</c:v>
                </c:pt>
                <c:pt idx="41">
                  <c:v>1991</c:v>
                </c:pt>
                <c:pt idx="42">
                  <c:v>1992</c:v>
                </c:pt>
                <c:pt idx="43">
                  <c:v>1993</c:v>
                </c:pt>
                <c:pt idx="44">
                  <c:v>1994</c:v>
                </c:pt>
                <c:pt idx="45">
                  <c:v>1995</c:v>
                </c:pt>
                <c:pt idx="46">
                  <c:v>1996</c:v>
                </c:pt>
                <c:pt idx="47">
                  <c:v>1997</c:v>
                </c:pt>
                <c:pt idx="48">
                  <c:v>1998</c:v>
                </c:pt>
                <c:pt idx="49">
                  <c:v>1999</c:v>
                </c:pt>
                <c:pt idx="50">
                  <c:v>2000</c:v>
                </c:pt>
                <c:pt idx="51">
                  <c:v>2001</c:v>
                </c:pt>
                <c:pt idx="52">
                  <c:v>2002</c:v>
                </c:pt>
                <c:pt idx="53">
                  <c:v>2003</c:v>
                </c:pt>
                <c:pt idx="54">
                  <c:v>2004</c:v>
                </c:pt>
                <c:pt idx="55">
                  <c:v>2005</c:v>
                </c:pt>
                <c:pt idx="56">
                  <c:v>2006</c:v>
                </c:pt>
                <c:pt idx="57">
                  <c:v>2007</c:v>
                </c:pt>
                <c:pt idx="58">
                  <c:v>2008</c:v>
                </c:pt>
                <c:pt idx="59">
                  <c:v>2009</c:v>
                </c:pt>
                <c:pt idx="60">
                  <c:v>2010</c:v>
                </c:pt>
              </c:numCache>
            </c:numRef>
          </c:cat>
          <c:val>
            <c:numRef>
              <c:f>Hoja4!$B$4:$B$64</c:f>
              <c:numCache>
                <c:formatCode>General</c:formatCode>
                <c:ptCount val="61"/>
                <c:pt idx="1">
                  <c:v>86</c:v>
                </c:pt>
                <c:pt idx="2">
                  <c:v>120.5</c:v>
                </c:pt>
                <c:pt idx="3">
                  <c:v>122.5</c:v>
                </c:pt>
                <c:pt idx="4">
                  <c:v>80.28</c:v>
                </c:pt>
                <c:pt idx="6">
                  <c:v>82</c:v>
                </c:pt>
                <c:pt idx="8">
                  <c:v>93</c:v>
                </c:pt>
                <c:pt idx="11">
                  <c:v>99</c:v>
                </c:pt>
                <c:pt idx="20">
                  <c:v>76</c:v>
                </c:pt>
                <c:pt idx="24">
                  <c:v>90</c:v>
                </c:pt>
                <c:pt idx="25">
                  <c:v>89.5</c:v>
                </c:pt>
                <c:pt idx="26">
                  <c:v>99</c:v>
                </c:pt>
                <c:pt idx="27">
                  <c:v>114</c:v>
                </c:pt>
                <c:pt idx="29">
                  <c:v>113</c:v>
                </c:pt>
                <c:pt idx="32">
                  <c:v>74</c:v>
                </c:pt>
                <c:pt idx="33">
                  <c:v>89</c:v>
                </c:pt>
                <c:pt idx="49">
                  <c:v>128</c:v>
                </c:pt>
                <c:pt idx="50">
                  <c:v>170</c:v>
                </c:pt>
                <c:pt idx="51">
                  <c:v>179</c:v>
                </c:pt>
                <c:pt idx="52">
                  <c:v>221</c:v>
                </c:pt>
                <c:pt idx="53">
                  <c:v>158</c:v>
                </c:pt>
                <c:pt idx="54">
                  <c:v>262</c:v>
                </c:pt>
                <c:pt idx="58">
                  <c:v>172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C-D718-F445-ACA9-61DAF3F2A3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overlap val="-27"/>
        <c:axId val="466468264"/>
        <c:axId val="466468920"/>
      </c:barChart>
      <c:dateAx>
        <c:axId val="4664682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>
                    <a:solidFill>
                      <a:sysClr val="windowText" lastClr="000000"/>
                    </a:solidFill>
                  </a:rPr>
                  <a:t>Years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6468920"/>
        <c:crosses val="autoZero"/>
        <c:auto val="0"/>
        <c:lblOffset val="100"/>
        <c:baseTimeUnit val="days"/>
        <c:majorUnit val="10"/>
        <c:majorTimeUnit val="days"/>
        <c:minorUnit val="1"/>
      </c:dateAx>
      <c:valAx>
        <c:axId val="46646892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>
                    <a:solidFill>
                      <a:sysClr val="windowText" lastClr="000000"/>
                    </a:solidFill>
                  </a:rPr>
                  <a:t>Points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6468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r>
              <a:rPr lang="en-US" sz="1400" b="1">
                <a:solidFill>
                  <a:sysClr val="windowText" lastClr="000000"/>
                </a:solidFill>
              </a:rPr>
              <a:t>Drivers Champions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Sheet6!$B$1</c:f>
              <c:strCache>
                <c:ptCount val="1"/>
                <c:pt idx="0">
                  <c:v>Points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2"/>
            <c:invertIfNegative val="0"/>
            <c:bubble3D val="0"/>
            <c:spPr>
              <a:solidFill>
                <a:srgbClr val="5D288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CA8-4CDF-A713-735167FBC261}"/>
              </c:ext>
            </c:extLst>
          </c:dPt>
          <c:dPt>
            <c:idx val="3"/>
            <c:invertIfNegative val="0"/>
            <c:bubble3D val="0"/>
            <c:spPr>
              <a:solidFill>
                <a:srgbClr val="5D288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CA8-4CDF-A713-735167FBC261}"/>
              </c:ext>
            </c:extLst>
          </c:dPt>
          <c:dPt>
            <c:idx val="4"/>
            <c:invertIfNegative val="0"/>
            <c:bubble3D val="0"/>
            <c:spPr>
              <a:solidFill>
                <a:srgbClr val="00206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CCA8-4CDF-A713-735167FBC261}"/>
              </c:ext>
            </c:extLst>
          </c:dPt>
          <c:dPt>
            <c:idx val="5"/>
            <c:invertIfNegative val="0"/>
            <c:bubble3D val="0"/>
            <c:spPr>
              <a:solidFill>
                <a:srgbClr val="5D288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CCA8-4CDF-A713-735167FBC261}"/>
              </c:ext>
            </c:extLst>
          </c:dPt>
          <c:dPt>
            <c:idx val="6"/>
            <c:invertIfNegative val="0"/>
            <c:bubble3D val="0"/>
            <c:spPr>
              <a:solidFill>
                <a:srgbClr val="00206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CCA8-4CDF-A713-735167FBC261}"/>
              </c:ext>
            </c:extLst>
          </c:dPt>
          <c:dPt>
            <c:idx val="7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CCA8-4CDF-A713-735167FBC261}"/>
              </c:ext>
            </c:extLst>
          </c:dPt>
          <c:dPt>
            <c:idx val="8"/>
            <c:invertIfNegative val="0"/>
            <c:bubble3D val="0"/>
            <c:spPr>
              <a:solidFill>
                <a:srgbClr val="A8286B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CCA8-4CDF-A713-735167FBC261}"/>
              </c:ext>
            </c:extLst>
          </c:dPt>
          <c:dPt>
            <c:idx val="9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CCA8-4CDF-A713-735167FBC261}"/>
              </c:ext>
            </c:extLst>
          </c:dPt>
          <c:dPt>
            <c:idx val="10"/>
            <c:invertIfNegative val="0"/>
            <c:bubble3D val="0"/>
            <c:spPr>
              <a:solidFill>
                <a:srgbClr val="FC980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CCA8-4CDF-A713-735167FBC261}"/>
              </c:ext>
            </c:extLst>
          </c:dPt>
          <c:dPt>
            <c:idx val="11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CCA8-4CDF-A713-735167FBC261}"/>
              </c:ext>
            </c:extLst>
          </c:dPt>
          <c:dPt>
            <c:idx val="12"/>
            <c:invertIfNegative val="0"/>
            <c:bubble3D val="0"/>
            <c:spPr>
              <a:solidFill>
                <a:srgbClr val="FFFF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CCA8-4CDF-A713-735167FBC261}"/>
              </c:ext>
            </c:extLst>
          </c:dPt>
          <c:dPt>
            <c:idx val="13"/>
            <c:invertIfNegative val="0"/>
            <c:bubble3D val="0"/>
            <c:spPr>
              <a:solidFill>
                <a:srgbClr val="FF373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CCA8-4CDF-A713-735167FBC261}"/>
              </c:ext>
            </c:extLst>
          </c:dPt>
          <c:dPt>
            <c:idx val="14"/>
            <c:invertIfNegative val="0"/>
            <c:bubble3D val="0"/>
            <c:spPr>
              <a:solidFill>
                <a:srgbClr val="FFFF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9-CCA8-4CDF-A713-735167FBC261}"/>
              </c:ext>
            </c:extLst>
          </c:dPt>
          <c:dPt>
            <c:idx val="15"/>
            <c:invertIfNegative val="0"/>
            <c:bubble3D val="0"/>
            <c:spPr>
              <a:solidFill>
                <a:srgbClr val="FC980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B-CCA8-4CDF-A713-735167FBC261}"/>
              </c:ext>
            </c:extLst>
          </c:dPt>
          <c:cat>
            <c:numRef>
              <c:f>Sheet6!$A$2:$A$65</c:f>
              <c:numCache>
                <c:formatCode>General</c:formatCode>
                <c:ptCount val="64"/>
                <c:pt idx="0">
                  <c:v>1950</c:v>
                </c:pt>
                <c:pt idx="1">
                  <c:v>1951</c:v>
                </c:pt>
                <c:pt idx="2">
                  <c:v>1952</c:v>
                </c:pt>
                <c:pt idx="3">
                  <c:v>1953</c:v>
                </c:pt>
                <c:pt idx="7">
                  <c:v>1956</c:v>
                </c:pt>
                <c:pt idx="9">
                  <c:v>1958</c:v>
                </c:pt>
                <c:pt idx="12">
                  <c:v>1961</c:v>
                </c:pt>
                <c:pt idx="28">
                  <c:v>1975</c:v>
                </c:pt>
                <c:pt idx="31">
                  <c:v>1977</c:v>
                </c:pt>
                <c:pt idx="33">
                  <c:v>1979</c:v>
                </c:pt>
                <c:pt idx="55">
                  <c:v>2000</c:v>
                </c:pt>
                <c:pt idx="56">
                  <c:v>2001</c:v>
                </c:pt>
                <c:pt idx="57">
                  <c:v>2002</c:v>
                </c:pt>
                <c:pt idx="58">
                  <c:v>2003</c:v>
                </c:pt>
                <c:pt idx="59">
                  <c:v>2004</c:v>
                </c:pt>
                <c:pt idx="60">
                  <c:v>2007</c:v>
                </c:pt>
                <c:pt idx="61">
                  <c:v>2008</c:v>
                </c:pt>
                <c:pt idx="62">
                  <c:v>2009</c:v>
                </c:pt>
                <c:pt idx="63">
                  <c:v>2010</c:v>
                </c:pt>
              </c:numCache>
            </c:numRef>
          </c:cat>
          <c:val>
            <c:numRef>
              <c:f>Sheet6!$B$2:$B$65</c:f>
              <c:numCache>
                <c:formatCode>General</c:formatCode>
                <c:ptCount val="64"/>
                <c:pt idx="2">
                  <c:v>53.5</c:v>
                </c:pt>
                <c:pt idx="3">
                  <c:v>46.5</c:v>
                </c:pt>
                <c:pt idx="7">
                  <c:v>34.5</c:v>
                </c:pt>
                <c:pt idx="9">
                  <c:v>49</c:v>
                </c:pt>
                <c:pt idx="12">
                  <c:v>38</c:v>
                </c:pt>
                <c:pt idx="28">
                  <c:v>64.5</c:v>
                </c:pt>
                <c:pt idx="31">
                  <c:v>72</c:v>
                </c:pt>
                <c:pt idx="33">
                  <c:v>60</c:v>
                </c:pt>
                <c:pt idx="55">
                  <c:v>108</c:v>
                </c:pt>
                <c:pt idx="56">
                  <c:v>123</c:v>
                </c:pt>
                <c:pt idx="57">
                  <c:v>144</c:v>
                </c:pt>
                <c:pt idx="58">
                  <c:v>93</c:v>
                </c:pt>
                <c:pt idx="59">
                  <c:v>148</c:v>
                </c:pt>
                <c:pt idx="60">
                  <c:v>110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C-CCA8-4CDF-A713-735167FBC2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"/>
        <c:axId val="470567487"/>
        <c:axId val="572391135"/>
      </c:barChart>
      <c:dateAx>
        <c:axId val="47056748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>
                    <a:solidFill>
                      <a:sysClr val="windowText" lastClr="000000"/>
                    </a:solidFill>
                  </a:rPr>
                  <a:t>Years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2391135"/>
        <c:crosses val="autoZero"/>
        <c:auto val="0"/>
        <c:lblOffset val="100"/>
        <c:baseTimeUnit val="days"/>
        <c:majorUnit val="10"/>
        <c:majorTimeUnit val="days"/>
      </c:dateAx>
      <c:valAx>
        <c:axId val="572391135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>
                    <a:solidFill>
                      <a:sysClr val="windowText" lastClr="000000"/>
                    </a:solidFill>
                  </a:rPr>
                  <a:t>Points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05674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v>Final Position 1</c:v>
          </c:tx>
          <c:spPr>
            <a:solidFill>
              <a:srgbClr val="EEE800"/>
            </a:solidFill>
            <a:ln>
              <a:noFill/>
            </a:ln>
            <a:effectLst/>
          </c:spPr>
          <c:invertIfNegative val="0"/>
          <c:dLbls>
            <c:spPr>
              <a:solidFill>
                <a:srgbClr val="EEE800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Hoja2!$A$3:$A$12</c:f>
              <c:strCache>
                <c:ptCount val="10"/>
                <c:pt idx="0">
                  <c:v>Tyrrell</c:v>
                </c:pt>
                <c:pt idx="1">
                  <c:v>Brabham</c:v>
                </c:pt>
                <c:pt idx="2">
                  <c:v>Benetton</c:v>
                </c:pt>
                <c:pt idx="3">
                  <c:v>Renault</c:v>
                </c:pt>
                <c:pt idx="4">
                  <c:v>Team Lotus</c:v>
                </c:pt>
                <c:pt idx="5">
                  <c:v>Red Bull</c:v>
                </c:pt>
                <c:pt idx="6">
                  <c:v>Mercedes</c:v>
                </c:pt>
                <c:pt idx="7">
                  <c:v>Williams</c:v>
                </c:pt>
                <c:pt idx="8">
                  <c:v>McLaren</c:v>
                </c:pt>
                <c:pt idx="9">
                  <c:v>Ferrari</c:v>
                </c:pt>
              </c:strCache>
            </c:strRef>
          </c:cat>
          <c:val>
            <c:numRef>
              <c:f>Hoja2!$B$3:$B$12</c:f>
              <c:numCache>
                <c:formatCode>General</c:formatCode>
                <c:ptCount val="10"/>
                <c:pt idx="0">
                  <c:v>23</c:v>
                </c:pt>
                <c:pt idx="1">
                  <c:v>23</c:v>
                </c:pt>
                <c:pt idx="2">
                  <c:v>27</c:v>
                </c:pt>
                <c:pt idx="3">
                  <c:v>35</c:v>
                </c:pt>
                <c:pt idx="4">
                  <c:v>45</c:v>
                </c:pt>
                <c:pt idx="5">
                  <c:v>104</c:v>
                </c:pt>
                <c:pt idx="6">
                  <c:v>125</c:v>
                </c:pt>
                <c:pt idx="7">
                  <c:v>114</c:v>
                </c:pt>
                <c:pt idx="8">
                  <c:v>179</c:v>
                </c:pt>
                <c:pt idx="9">
                  <c:v>243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010-1E41-B4AD-12F12264ED61}"/>
            </c:ext>
          </c:extLst>
        </c:ser>
        <c:ser>
          <c:idx val="1"/>
          <c:order val="1"/>
          <c:tx>
            <c:v>Final Position 2</c:v>
          </c:tx>
          <c:spPr>
            <a:solidFill>
              <a:srgbClr val="1B915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Hoja2!$A$3:$A$12</c:f>
              <c:strCache>
                <c:ptCount val="10"/>
                <c:pt idx="0">
                  <c:v>Tyrrell</c:v>
                </c:pt>
                <c:pt idx="1">
                  <c:v>Brabham</c:v>
                </c:pt>
                <c:pt idx="2">
                  <c:v>Benetton</c:v>
                </c:pt>
                <c:pt idx="3">
                  <c:v>Renault</c:v>
                </c:pt>
                <c:pt idx="4">
                  <c:v>Team Lotus</c:v>
                </c:pt>
                <c:pt idx="5">
                  <c:v>Red Bull</c:v>
                </c:pt>
                <c:pt idx="6">
                  <c:v>Mercedes</c:v>
                </c:pt>
                <c:pt idx="7">
                  <c:v>Williams</c:v>
                </c:pt>
                <c:pt idx="8">
                  <c:v>McLaren</c:v>
                </c:pt>
                <c:pt idx="9">
                  <c:v>Ferrari</c:v>
                </c:pt>
              </c:strCache>
            </c:strRef>
          </c:cat>
          <c:val>
            <c:numRef>
              <c:f>Hoja2!$C$3:$C$12</c:f>
              <c:numCache>
                <c:formatCode>General</c:formatCode>
                <c:ptCount val="10"/>
                <c:pt idx="0">
                  <c:v>33</c:v>
                </c:pt>
                <c:pt idx="1">
                  <c:v>25</c:v>
                </c:pt>
                <c:pt idx="2">
                  <c:v>32</c:v>
                </c:pt>
                <c:pt idx="3">
                  <c:v>35</c:v>
                </c:pt>
                <c:pt idx="4">
                  <c:v>31</c:v>
                </c:pt>
                <c:pt idx="5">
                  <c:v>75</c:v>
                </c:pt>
                <c:pt idx="6">
                  <c:v>96</c:v>
                </c:pt>
                <c:pt idx="7">
                  <c:v>113</c:v>
                </c:pt>
                <c:pt idx="8">
                  <c:v>156</c:v>
                </c:pt>
                <c:pt idx="9">
                  <c:v>293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010-1E41-B4AD-12F12264ED61}"/>
            </c:ext>
          </c:extLst>
        </c:ser>
        <c:ser>
          <c:idx val="2"/>
          <c:order val="2"/>
          <c:tx>
            <c:v>Final Position 3</c:v>
          </c:tx>
          <c:spPr>
            <a:solidFill>
              <a:srgbClr val="481F67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Hoja2!$A$3:$A$12</c:f>
              <c:strCache>
                <c:ptCount val="10"/>
                <c:pt idx="0">
                  <c:v>Tyrrell</c:v>
                </c:pt>
                <c:pt idx="1">
                  <c:v>Brabham</c:v>
                </c:pt>
                <c:pt idx="2">
                  <c:v>Benetton</c:v>
                </c:pt>
                <c:pt idx="3">
                  <c:v>Renault</c:v>
                </c:pt>
                <c:pt idx="4">
                  <c:v>Team Lotus</c:v>
                </c:pt>
                <c:pt idx="5">
                  <c:v>Red Bull</c:v>
                </c:pt>
                <c:pt idx="6">
                  <c:v>Mercedes</c:v>
                </c:pt>
                <c:pt idx="7">
                  <c:v>Williams</c:v>
                </c:pt>
                <c:pt idx="8">
                  <c:v>McLaren</c:v>
                </c:pt>
                <c:pt idx="9">
                  <c:v>Ferrari</c:v>
                </c:pt>
              </c:strCache>
            </c:strRef>
          </c:cat>
          <c:val>
            <c:numRef>
              <c:f>Hoja2!$D$3:$D$12</c:f>
              <c:numCache>
                <c:formatCode>General</c:formatCode>
                <c:ptCount val="10"/>
                <c:pt idx="0">
                  <c:v>21</c:v>
                </c:pt>
                <c:pt idx="1">
                  <c:v>30</c:v>
                </c:pt>
                <c:pt idx="2">
                  <c:v>43</c:v>
                </c:pt>
                <c:pt idx="3">
                  <c:v>33</c:v>
                </c:pt>
                <c:pt idx="4">
                  <c:v>38</c:v>
                </c:pt>
                <c:pt idx="5">
                  <c:v>74</c:v>
                </c:pt>
                <c:pt idx="6">
                  <c:v>65</c:v>
                </c:pt>
                <c:pt idx="7">
                  <c:v>86</c:v>
                </c:pt>
                <c:pt idx="8">
                  <c:v>145</c:v>
                </c:pt>
                <c:pt idx="9">
                  <c:v>277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010-1E41-B4AD-12F12264ED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overlap val="100"/>
        <c:axId val="467164016"/>
        <c:axId val="467167296"/>
      </c:barChart>
      <c:catAx>
        <c:axId val="46716401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7167296"/>
        <c:crosses val="autoZero"/>
        <c:auto val="1"/>
        <c:lblAlgn val="ctr"/>
        <c:lblOffset val="100"/>
        <c:noMultiLvlLbl val="0"/>
      </c:catAx>
      <c:valAx>
        <c:axId val="4671672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7164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Wins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34164A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EF4-7F41-ABA8-3FD8C5233F9A}"/>
              </c:ext>
            </c:extLst>
          </c:dPt>
          <c:dPt>
            <c:idx val="1"/>
            <c:invertIfNegative val="0"/>
            <c:bubble3D val="0"/>
            <c:spPr>
              <a:solidFill>
                <a:srgbClr val="481F6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EF4-7F41-ABA8-3FD8C5233F9A}"/>
              </c:ext>
            </c:extLst>
          </c:dPt>
          <c:dPt>
            <c:idx val="2"/>
            <c:invertIfNegative val="0"/>
            <c:bubble3D val="0"/>
            <c:spPr>
              <a:solidFill>
                <a:srgbClr val="481F6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EF4-7F41-ABA8-3FD8C5233F9A}"/>
              </c:ext>
            </c:extLst>
          </c:dPt>
          <c:dPt>
            <c:idx val="3"/>
            <c:invertIfNegative val="0"/>
            <c:bubble3D val="0"/>
            <c:spPr>
              <a:solidFill>
                <a:srgbClr val="481F6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EF4-7F41-ABA8-3FD8C5233F9A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5EF4-7F41-ABA8-3FD8C5233F9A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5EF4-7F41-ABA8-3FD8C5233F9A}"/>
              </c:ext>
            </c:extLst>
          </c:dPt>
          <c:dPt>
            <c:idx val="6"/>
            <c:invertIfNegative val="0"/>
            <c:bubble3D val="0"/>
            <c:spPr>
              <a:solidFill>
                <a:srgbClr val="1B915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5EF4-7F41-ABA8-3FD8C5233F9A}"/>
              </c:ext>
            </c:extLst>
          </c:dPt>
          <c:dPt>
            <c:idx val="7"/>
            <c:invertIfNegative val="0"/>
            <c:bubble3D val="0"/>
            <c:spPr>
              <a:solidFill>
                <a:srgbClr val="1B915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5EF4-7F41-ABA8-3FD8C5233F9A}"/>
              </c:ext>
            </c:extLst>
          </c:dPt>
          <c:dPt>
            <c:idx val="8"/>
            <c:invertIfNegative val="0"/>
            <c:bubble3D val="0"/>
            <c:spPr>
              <a:solidFill>
                <a:srgbClr val="25C57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5EF4-7F41-ABA8-3FD8C5233F9A}"/>
              </c:ext>
            </c:extLst>
          </c:dPt>
          <c:dPt>
            <c:idx val="9"/>
            <c:invertIfNegative val="0"/>
            <c:bubble3D val="0"/>
            <c:spPr>
              <a:solidFill>
                <a:srgbClr val="EEE8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5EF4-7F41-ABA8-3FD8C5233F9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Hoja1!$A$2:$A$11</c:f>
              <c:strCache>
                <c:ptCount val="10"/>
                <c:pt idx="0">
                  <c:v>Circuit de Nevers Magny-Cours</c:v>
                </c:pt>
                <c:pt idx="1">
                  <c:v>Circuit de Monaco</c:v>
                </c:pt>
                <c:pt idx="2">
                  <c:v>Albert Park Grand Prix Circuit</c:v>
                </c:pt>
                <c:pt idx="3">
                  <c:v>Autódromo José Carlos Pace</c:v>
                </c:pt>
                <c:pt idx="4">
                  <c:v>Hockenheimring</c:v>
                </c:pt>
                <c:pt idx="5">
                  <c:v>Circuit Gilles Villenueve</c:v>
                </c:pt>
                <c:pt idx="6">
                  <c:v>Circuit de Spa-Francorchamps</c:v>
                </c:pt>
                <c:pt idx="7">
                  <c:v>Nürburgring</c:v>
                </c:pt>
                <c:pt idx="8">
                  <c:v>Silverstone Circuit</c:v>
                </c:pt>
                <c:pt idx="9">
                  <c:v>Autodromo Nazionale di Monza</c:v>
                </c:pt>
              </c:strCache>
            </c:strRef>
          </c:cat>
          <c:val>
            <c:numRef>
              <c:f>Hoja1!$B$2:$B$11</c:f>
              <c:numCache>
                <c:formatCode>General</c:formatCode>
                <c:ptCount val="10"/>
                <c:pt idx="0">
                  <c:v>8</c:v>
                </c:pt>
                <c:pt idx="1">
                  <c:v>9</c:v>
                </c:pt>
                <c:pt idx="2">
                  <c:v>9</c:v>
                </c:pt>
                <c:pt idx="3">
                  <c:v>9</c:v>
                </c:pt>
                <c:pt idx="4">
                  <c:v>11</c:v>
                </c:pt>
                <c:pt idx="5">
                  <c:v>11</c:v>
                </c:pt>
                <c:pt idx="6">
                  <c:v>14</c:v>
                </c:pt>
                <c:pt idx="7">
                  <c:v>14</c:v>
                </c:pt>
                <c:pt idx="8">
                  <c:v>15</c:v>
                </c:pt>
                <c:pt idx="9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5EF4-7F41-ABA8-3FD8C5233F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461558496"/>
        <c:axId val="461559152"/>
      </c:barChart>
      <c:catAx>
        <c:axId val="46155849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1559152"/>
        <c:crosses val="autoZero"/>
        <c:auto val="1"/>
        <c:lblAlgn val="ctr"/>
        <c:lblOffset val="100"/>
        <c:noMultiLvlLbl val="0"/>
      </c:catAx>
      <c:valAx>
        <c:axId val="461559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1558496"/>
        <c:crosses val="autoZero"/>
        <c:crossBetween val="between"/>
        <c:majorUnit val="5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6984941394881873"/>
          <c:y val="4.0080160320641281E-2"/>
          <c:w val="0.70147740722388952"/>
          <c:h val="0.8629327947233048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Sheet4!$C$1</c:f>
              <c:strCache>
                <c:ptCount val="1"/>
                <c:pt idx="0">
                  <c:v>fastest_lap_time_seconds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56.95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0-A5BB-7B47-9CE6-C0B03CF1670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Sheet4!$B$2:$B$20</c:f>
              <c:strCache>
                <c:ptCount val="19"/>
                <c:pt idx="0">
                  <c:v>Bahrain International Circuit</c:v>
                </c:pt>
                <c:pt idx="1">
                  <c:v>Red Bull Ring</c:v>
                </c:pt>
                <c:pt idx="2">
                  <c:v>Indianapolis Motor Speedway</c:v>
                </c:pt>
                <c:pt idx="3">
                  <c:v>Autódromo José Carlos Pace</c:v>
                </c:pt>
                <c:pt idx="4">
                  <c:v>Circuit Gilles Villeneuve</c:v>
                </c:pt>
                <c:pt idx="5">
                  <c:v>Hockenheimring</c:v>
                </c:pt>
                <c:pt idx="6">
                  <c:v>Circuit Park Zandvoort</c:v>
                </c:pt>
                <c:pt idx="7">
                  <c:v>Circuit de Monaco</c:v>
                </c:pt>
                <c:pt idx="8">
                  <c:v>Circuit de Nevers Magny-Cours</c:v>
                </c:pt>
                <c:pt idx="9">
                  <c:v>Circuit de Barcelona-Catalunya</c:v>
                </c:pt>
                <c:pt idx="10">
                  <c:v>Autodromo Enzo e Dino Ferrari</c:v>
                </c:pt>
                <c:pt idx="11">
                  <c:v>Fuji Speedway</c:v>
                </c:pt>
                <c:pt idx="12">
                  <c:v>Silverstone Circuit</c:v>
                </c:pt>
                <c:pt idx="13">
                  <c:v>Autódromo Hermanos Rodríguez</c:v>
                </c:pt>
                <c:pt idx="14">
                  <c:v>Hungaroring</c:v>
                </c:pt>
                <c:pt idx="15">
                  <c:v>Albert Park Grand Prix Circuit</c:v>
                </c:pt>
                <c:pt idx="16">
                  <c:v>Autódromo Internacional do Algarve</c:v>
                </c:pt>
                <c:pt idx="17">
                  <c:v>Autodromo Nazionale di Monza</c:v>
                </c:pt>
                <c:pt idx="18">
                  <c:v>Autodromo Internazionale del Mugello</c:v>
                </c:pt>
              </c:strCache>
            </c:strRef>
          </c:cat>
          <c:val>
            <c:numRef>
              <c:f>Sheet4!$C$2:$C$20</c:f>
              <c:numCache>
                <c:formatCode>General</c:formatCode>
                <c:ptCount val="19"/>
                <c:pt idx="0">
                  <c:v>0.90905000000000002</c:v>
                </c:pt>
                <c:pt idx="1">
                  <c:v>1.11595</c:v>
                </c:pt>
                <c:pt idx="2">
                  <c:v>1.1733166666666668</c:v>
                </c:pt>
                <c:pt idx="3">
                  <c:v>1.1805166666666667</c:v>
                </c:pt>
                <c:pt idx="4">
                  <c:v>1.2270333333333334</c:v>
                </c:pt>
                <c:pt idx="5">
                  <c:v>1.2297166666666668</c:v>
                </c:pt>
                <c:pt idx="6">
                  <c:v>1.2402166666666665</c:v>
                </c:pt>
                <c:pt idx="7">
                  <c:v>1.2406499999999998</c:v>
                </c:pt>
                <c:pt idx="8">
                  <c:v>1.2562833333333332</c:v>
                </c:pt>
                <c:pt idx="9">
                  <c:v>1.2607999999999999</c:v>
                </c:pt>
                <c:pt idx="10">
                  <c:v>1.2961166666666666</c:v>
                </c:pt>
                <c:pt idx="11">
                  <c:v>1.3070999999999999</c:v>
                </c:pt>
                <c:pt idx="12">
                  <c:v>1.3123166666666668</c:v>
                </c:pt>
                <c:pt idx="13">
                  <c:v>1.3130833333333334</c:v>
                </c:pt>
                <c:pt idx="14">
                  <c:v>1.31785</c:v>
                </c:pt>
                <c:pt idx="15">
                  <c:v>1.3376666666666668</c:v>
                </c:pt>
                <c:pt idx="16">
                  <c:v>1.3401333333333334</c:v>
                </c:pt>
                <c:pt idx="17">
                  <c:v>1.3507666666666667</c:v>
                </c:pt>
                <c:pt idx="18">
                  <c:v>1.3533666666666666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5BB-7B47-9CE6-C0B03CF167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37"/>
        <c:axId val="533089759"/>
        <c:axId val="484599263"/>
      </c:barChart>
      <c:dateAx>
        <c:axId val="53308975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484599263"/>
        <c:crossesAt val="0"/>
        <c:auto val="0"/>
        <c:lblOffset val="100"/>
        <c:baseTimeUnit val="days"/>
      </c:dateAx>
      <c:valAx>
        <c:axId val="4845992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30897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r>
              <a:rPr lang="en-US" b="1">
                <a:solidFill>
                  <a:sysClr val="windowText" lastClr="000000"/>
                </a:solidFill>
              </a:rPr>
              <a:t>Top</a:t>
            </a:r>
            <a:r>
              <a:rPr lang="en-US" b="1" baseline="0">
                <a:solidFill>
                  <a:sysClr val="windowText" lastClr="000000"/>
                </a:solidFill>
              </a:rPr>
              <a:t> 10 Podium Finishers by Ferrari Drivers </a:t>
            </a:r>
            <a:endParaRPr lang="en-US" b="1">
              <a:solidFill>
                <a:sysClr val="windowText" lastClr="000000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Hoja3!$B$2</c:f>
              <c:strCache>
                <c:ptCount val="1"/>
                <c:pt idx="0">
                  <c:v>Podium Finishes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B3CC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529-1740-A98F-5C4BA7F08F02}"/>
              </c:ext>
            </c:extLst>
          </c:dPt>
          <c:dPt>
            <c:idx val="1"/>
            <c:invertIfNegative val="0"/>
            <c:bubble3D val="0"/>
            <c:spPr>
              <a:solidFill>
                <a:srgbClr val="8FB4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529-1740-A98F-5C4BA7F08F02}"/>
              </c:ext>
            </c:extLst>
          </c:dPt>
          <c:dPt>
            <c:idx val="2"/>
            <c:invertIfNegative val="0"/>
            <c:bubble3D val="0"/>
            <c:spPr>
              <a:solidFill>
                <a:srgbClr val="79A6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C529-1740-A98F-5C4BA7F08F02}"/>
              </c:ext>
            </c:extLst>
          </c:dPt>
          <c:dPt>
            <c:idx val="3"/>
            <c:invertIfNegative val="0"/>
            <c:bubble3D val="0"/>
            <c:spPr>
              <a:solidFill>
                <a:srgbClr val="6196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C529-1740-A98F-5C4BA7F08F02}"/>
              </c:ext>
            </c:extLst>
          </c:dPt>
          <c:dPt>
            <c:idx val="4"/>
            <c:invertIfNegative val="0"/>
            <c:bubble3D val="0"/>
            <c:spPr>
              <a:solidFill>
                <a:srgbClr val="4382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C529-1740-A98F-5C4BA7F08F02}"/>
              </c:ext>
            </c:extLst>
          </c:dPt>
          <c:dPt>
            <c:idx val="5"/>
            <c:invertIfNegative val="0"/>
            <c:bubble3D val="0"/>
            <c:spPr>
              <a:solidFill>
                <a:srgbClr val="0052F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C529-1740-A98F-5C4BA7F08F02}"/>
              </c:ext>
            </c:extLst>
          </c:dPt>
          <c:dPt>
            <c:idx val="6"/>
            <c:invertIfNegative val="0"/>
            <c:bubble3D val="0"/>
            <c:spPr>
              <a:solidFill>
                <a:srgbClr val="0041C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C529-1740-A98F-5C4BA7F08F02}"/>
              </c:ext>
            </c:extLst>
          </c:dPt>
          <c:dPt>
            <c:idx val="7"/>
            <c:invertIfNegative val="0"/>
            <c:bubble3D val="0"/>
            <c:spPr>
              <a:solidFill>
                <a:srgbClr val="00359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C529-1740-A98F-5C4BA7F08F02}"/>
              </c:ext>
            </c:extLst>
          </c:dPt>
          <c:dPt>
            <c:idx val="8"/>
            <c:invertIfNegative val="0"/>
            <c:bubble3D val="0"/>
            <c:spPr>
              <a:solidFill>
                <a:srgbClr val="00359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C529-1740-A98F-5C4BA7F08F02}"/>
              </c:ext>
            </c:extLst>
          </c:dPt>
          <c:dPt>
            <c:idx val="9"/>
            <c:invertIfNegative val="0"/>
            <c:bubble3D val="0"/>
            <c:spPr>
              <a:solidFill>
                <a:srgbClr val="00206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C529-1740-A98F-5C4BA7F08F0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Hoja3!$A$3:$A$12</c:f>
              <c:strCache>
                <c:ptCount val="10"/>
                <c:pt idx="0">
                  <c:v>Clay Regazzoni</c:v>
                </c:pt>
                <c:pt idx="1">
                  <c:v>Gerhard Berger</c:v>
                </c:pt>
                <c:pt idx="2">
                  <c:v>Charles Leclerc</c:v>
                </c:pt>
                <c:pt idx="3">
                  <c:v>Niki Lauda</c:v>
                </c:pt>
                <c:pt idx="4">
                  <c:v>Felipe Massa</c:v>
                </c:pt>
                <c:pt idx="5">
                  <c:v>Fernando Alonso</c:v>
                </c:pt>
                <c:pt idx="6">
                  <c:v>Kimi Räikkönen</c:v>
                </c:pt>
                <c:pt idx="7">
                  <c:v>Ruben Barrichello</c:v>
                </c:pt>
                <c:pt idx="8">
                  <c:v>Sebastian Vettel</c:v>
                </c:pt>
                <c:pt idx="9">
                  <c:v>Michael Schumacher</c:v>
                </c:pt>
              </c:strCache>
            </c:strRef>
          </c:cat>
          <c:val>
            <c:numRef>
              <c:f>Hoja3!$B$3:$B$12</c:f>
              <c:numCache>
                <c:formatCode>General</c:formatCode>
                <c:ptCount val="10"/>
                <c:pt idx="0">
                  <c:v>23</c:v>
                </c:pt>
                <c:pt idx="1">
                  <c:v>24</c:v>
                </c:pt>
                <c:pt idx="2">
                  <c:v>27</c:v>
                </c:pt>
                <c:pt idx="3">
                  <c:v>32</c:v>
                </c:pt>
                <c:pt idx="4">
                  <c:v>36</c:v>
                </c:pt>
                <c:pt idx="5">
                  <c:v>44</c:v>
                </c:pt>
                <c:pt idx="6">
                  <c:v>52</c:v>
                </c:pt>
                <c:pt idx="7">
                  <c:v>55</c:v>
                </c:pt>
                <c:pt idx="8">
                  <c:v>55</c:v>
                </c:pt>
                <c:pt idx="9">
                  <c:v>116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C529-1740-A98F-5C4BA7F08F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454213792"/>
        <c:axId val="454214776"/>
      </c:barChart>
      <c:catAx>
        <c:axId val="45421379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>
                    <a:solidFill>
                      <a:sysClr val="windowText" lastClr="000000"/>
                    </a:solidFill>
                  </a:rPr>
                  <a:t>Driver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4214776"/>
        <c:crosses val="autoZero"/>
        <c:auto val="1"/>
        <c:lblAlgn val="ctr"/>
        <c:lblOffset val="100"/>
        <c:noMultiLvlLbl val="0"/>
      </c:catAx>
      <c:valAx>
        <c:axId val="45421477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>
                    <a:solidFill>
                      <a:sysClr val="windowText" lastClr="000000"/>
                    </a:solidFill>
                  </a:rPr>
                  <a:t>Total Podium Finishes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4213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audio1.wav>
</file>

<file path=ppt/media/image1.pn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82554" y="4356280"/>
            <a:ext cx="8626890" cy="1070702"/>
          </a:xfrm>
        </p:spPr>
        <p:txBody>
          <a:bodyPr anchor="b">
            <a:normAutofit/>
          </a:bodyPr>
          <a:lstStyle>
            <a:lvl1pPr algn="ctr">
              <a:defRPr sz="5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5856" y="5426982"/>
            <a:ext cx="6640287" cy="648380"/>
          </a:xfrm>
        </p:spPr>
        <p:txBody>
          <a:bodyPr>
            <a:normAutofit/>
          </a:bodyPr>
          <a:lstStyle>
            <a:lvl1pPr marL="0" indent="0" algn="ctr"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50475" y="6291035"/>
            <a:ext cx="1971397" cy="365125"/>
          </a:xfrm>
        </p:spPr>
        <p:txBody>
          <a:bodyPr/>
          <a:lstStyle/>
          <a:p>
            <a:fld id="{276D79ED-3FA7-4EF8-964B-EB8BCFAB02F8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752155" y="6291035"/>
            <a:ext cx="3275511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57949" y="6291036"/>
            <a:ext cx="1516387" cy="365125"/>
          </a:xfrm>
        </p:spPr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379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673" y="417376"/>
            <a:ext cx="8623663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0673" y="1841862"/>
            <a:ext cx="8623663" cy="438735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1539" y="6356349"/>
            <a:ext cx="1822807" cy="365125"/>
          </a:xfrm>
        </p:spPr>
        <p:txBody>
          <a:bodyPr/>
          <a:lstStyle/>
          <a:p>
            <a:fld id="{276D79ED-3FA7-4EF8-964B-EB8BCFAB02F8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44629" y="6356349"/>
            <a:ext cx="3275511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50423" y="6356350"/>
            <a:ext cx="1584967" cy="365125"/>
          </a:xfrm>
        </p:spPr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256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093" y="1683613"/>
            <a:ext cx="8251553" cy="2852737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093" y="4563338"/>
            <a:ext cx="825155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19243" y="6356349"/>
            <a:ext cx="2183674" cy="365125"/>
          </a:xfrm>
        </p:spPr>
        <p:txBody>
          <a:bodyPr/>
          <a:lstStyle/>
          <a:p>
            <a:fld id="{276D79ED-3FA7-4EF8-964B-EB8BCFAB02F8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33199" y="6356349"/>
            <a:ext cx="3275511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38993" y="6356350"/>
            <a:ext cx="1474653" cy="365125"/>
          </a:xfrm>
        </p:spPr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46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4943" y="1873975"/>
            <a:ext cx="420624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0926" y="1873975"/>
            <a:ext cx="429768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249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3" y="299811"/>
            <a:ext cx="8623663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4940" y="1615849"/>
            <a:ext cx="43891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4941" y="2439761"/>
            <a:ext cx="438912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1629" y="1615849"/>
            <a:ext cx="411697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11629" y="2439761"/>
            <a:ext cx="411697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711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736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554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3" y="465138"/>
            <a:ext cx="3099980" cy="160020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594" y="465138"/>
            <a:ext cx="5371011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4943" y="2065338"/>
            <a:ext cx="309998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626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944" y="483326"/>
            <a:ext cx="2677886" cy="160020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218899" y="483326"/>
            <a:ext cx="5809707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4944" y="2083526"/>
            <a:ext cx="267788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054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www.prezentr.com/?utm_source=templates&amp;utm_medium=presentation&amp;utm_campaign=free_downloads_2020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2093" y="417376"/>
            <a:ext cx="86236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093" y="1841862"/>
            <a:ext cx="8623663" cy="4387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4369" y="6356349"/>
            <a:ext cx="19713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defRPr>
            </a:lvl1pPr>
          </a:lstStyle>
          <a:p>
            <a:fld id="{276D79ED-3FA7-4EF8-964B-EB8BCFAB02F8}" type="datetimeFigureOut">
              <a:rPr lang="en-US" smtClean="0"/>
              <a:pPr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76049" y="6356349"/>
            <a:ext cx="32755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81843" y="6356350"/>
            <a:ext cx="66792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defRPr>
            </a:lvl1pPr>
          </a:lstStyle>
          <a:p>
            <a:fld id="{C6F12CB2-7F2C-47B9-AE70-22A94B49F23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610475" y="4914981"/>
            <a:ext cx="896556" cy="324395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 rot="16200000">
            <a:off x="-2113768" y="2546065"/>
            <a:ext cx="388867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bs-Latn-BA" sz="1200" dirty="0">
                <a:solidFill>
                  <a:schemeClr val="bg1">
                    <a:lumMod val="65000"/>
                  </a:schemeClr>
                </a:solidFill>
              </a:rPr>
              <a:t>Find</a:t>
            </a:r>
            <a:r>
              <a:rPr lang="bs-Latn-BA" sz="1200" baseline="0" dirty="0">
                <a:solidFill>
                  <a:schemeClr val="bg1">
                    <a:lumMod val="65000"/>
                  </a:schemeClr>
                </a:solidFill>
              </a:rPr>
              <a:t> m</a:t>
            </a:r>
            <a:r>
              <a:rPr lang="bs-Latn-BA" sz="1200" dirty="0">
                <a:solidFill>
                  <a:schemeClr val="bg1">
                    <a:lumMod val="65000"/>
                  </a:schemeClr>
                </a:solidFill>
              </a:rPr>
              <a:t>ore PowerPoint templates</a:t>
            </a:r>
            <a:r>
              <a:rPr lang="bs-Latn-BA" sz="1200" baseline="0" dirty="0">
                <a:solidFill>
                  <a:schemeClr val="bg1">
                    <a:lumMod val="65000"/>
                  </a:schemeClr>
                </a:solidFill>
              </a:rPr>
              <a:t> on </a:t>
            </a:r>
            <a:r>
              <a:rPr lang="bs-Latn-BA" sz="1200" b="1" baseline="0" dirty="0">
                <a:solidFill>
                  <a:schemeClr val="bg1">
                    <a:lumMod val="65000"/>
                  </a:schemeClr>
                </a:solidFill>
                <a:hlinkClick r:id="rId13"/>
              </a:rPr>
              <a:t>prezentr.com</a:t>
            </a:r>
            <a:r>
              <a:rPr lang="bs-Latn-BA" sz="1200" baseline="0" dirty="0">
                <a:solidFill>
                  <a:schemeClr val="bg1">
                    <a:lumMod val="65000"/>
                  </a:schemeClr>
                </a:solidFill>
              </a:rPr>
              <a:t>!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349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FF0000"/>
          </a:solidFill>
          <a:latin typeface="Roboto" panose="02000000000000000000" pitchFamily="2" charset="0"/>
          <a:ea typeface="Roboto" panose="02000000000000000000" pitchFamily="2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file:///\\Users\sumanth\Desktop\IE%20PYTHON%202023\INTERMEDIATE%20EXAM%20\path\to\file.html" TargetMode="External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1A56261-650A-AF5D-2430-21DD7CF95D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513" y="-39107"/>
            <a:ext cx="12353026" cy="7043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928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>
            <a:extLst>
              <a:ext uri="{FF2B5EF4-FFF2-40B4-BE49-F238E27FC236}">
                <a16:creationId xmlns:a16="http://schemas.microsoft.com/office/drawing/2014/main" id="{454B36DD-2C76-EEB5-7E39-E862F1B4CBDD}"/>
              </a:ext>
            </a:extLst>
          </p:cNvPr>
          <p:cNvSpPr txBox="1"/>
          <p:nvPr/>
        </p:nvSpPr>
        <p:spPr>
          <a:xfrm>
            <a:off x="575981" y="842586"/>
            <a:ext cx="62905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0" dirty="0">
                <a:effectLst/>
                <a:latin typeface="+mj-lt"/>
              </a:rPr>
              <a:t>Map of Ferrari´s Most Won Races Worldwide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4B9DAF0-F4E8-4334-9469-A33510FEDDD8}"/>
              </a:ext>
            </a:extLst>
          </p:cNvPr>
          <p:cNvCxnSpPr/>
          <p:nvPr/>
        </p:nvCxnSpPr>
        <p:spPr>
          <a:xfrm>
            <a:off x="575981" y="1304251"/>
            <a:ext cx="7735262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47" name="Picture 46" descr="A map of the world&#10;&#10;Description automatically generated">
            <a:hlinkClick r:id="rId3">
              <a:snd r:embed="rId2" name="applause.wav"/>
            </a:hlinkClick>
            <a:extLst>
              <a:ext uri="{FF2B5EF4-FFF2-40B4-BE49-F238E27FC236}">
                <a16:creationId xmlns:a16="http://schemas.microsoft.com/office/drawing/2014/main" id="{0F92CE4B-DE69-B6F7-D6A2-80D5FF01B2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122" y="1765915"/>
            <a:ext cx="7467421" cy="4020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7937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4298A55-2CB3-3EFC-8B5A-795C10084B6B}"/>
              </a:ext>
            </a:extLst>
          </p:cNvPr>
          <p:cNvCxnSpPr>
            <a:cxnSpLocks/>
          </p:cNvCxnSpPr>
          <p:nvPr/>
        </p:nvCxnSpPr>
        <p:spPr>
          <a:xfrm>
            <a:off x="1212805" y="3977534"/>
            <a:ext cx="8004046" cy="2427"/>
          </a:xfrm>
          <a:prstGeom prst="line">
            <a:avLst/>
          </a:prstGeom>
          <a:ln w="31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4B0E107-F7AF-159A-5207-408859AD6703}"/>
              </a:ext>
            </a:extLst>
          </p:cNvPr>
          <p:cNvCxnSpPr>
            <a:cxnSpLocks/>
          </p:cNvCxnSpPr>
          <p:nvPr/>
        </p:nvCxnSpPr>
        <p:spPr>
          <a:xfrm flipV="1">
            <a:off x="1212805" y="3520332"/>
            <a:ext cx="8004046" cy="2"/>
          </a:xfrm>
          <a:prstGeom prst="line">
            <a:avLst/>
          </a:prstGeom>
          <a:ln w="31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913E0F-81E0-CBB0-4FC9-0A0BE40879A4}"/>
              </a:ext>
            </a:extLst>
          </p:cNvPr>
          <p:cNvCxnSpPr>
            <a:cxnSpLocks/>
          </p:cNvCxnSpPr>
          <p:nvPr/>
        </p:nvCxnSpPr>
        <p:spPr>
          <a:xfrm>
            <a:off x="1212805" y="3079463"/>
            <a:ext cx="8004046" cy="0"/>
          </a:xfrm>
          <a:prstGeom prst="line">
            <a:avLst/>
          </a:prstGeom>
          <a:ln w="31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CE787F7-94EB-4961-B4D7-006C52DC3771}"/>
              </a:ext>
            </a:extLst>
          </p:cNvPr>
          <p:cNvCxnSpPr>
            <a:cxnSpLocks/>
          </p:cNvCxnSpPr>
          <p:nvPr/>
        </p:nvCxnSpPr>
        <p:spPr>
          <a:xfrm>
            <a:off x="1212805" y="2627706"/>
            <a:ext cx="8004046" cy="0"/>
          </a:xfrm>
          <a:prstGeom prst="line">
            <a:avLst/>
          </a:prstGeom>
          <a:ln w="31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9356619-1BE3-B518-4C55-1ADE337FD1DD}"/>
              </a:ext>
            </a:extLst>
          </p:cNvPr>
          <p:cNvCxnSpPr>
            <a:cxnSpLocks/>
          </p:cNvCxnSpPr>
          <p:nvPr/>
        </p:nvCxnSpPr>
        <p:spPr>
          <a:xfrm>
            <a:off x="1212805" y="2170506"/>
            <a:ext cx="8004046" cy="0"/>
          </a:xfrm>
          <a:prstGeom prst="line">
            <a:avLst/>
          </a:prstGeom>
          <a:ln w="3175"/>
          <a:effectLst>
            <a:outerShdw blurRad="50800" dist="50800" sx="1000" sy="1000" algn="ctr" rotWithShape="0">
              <a:schemeClr val="bg1"/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E9044C2-D83E-6D9E-4DD4-CA07136ED572}"/>
              </a:ext>
            </a:extLst>
          </p:cNvPr>
          <p:cNvSpPr txBox="1"/>
          <p:nvPr/>
        </p:nvSpPr>
        <p:spPr>
          <a:xfrm>
            <a:off x="936461" y="2040465"/>
            <a:ext cx="3577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200" dirty="0"/>
              <a:t>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8E5BCD-202D-ABF1-F123-A3AFEA1284AA}"/>
              </a:ext>
            </a:extLst>
          </p:cNvPr>
          <p:cNvSpPr txBox="1"/>
          <p:nvPr/>
        </p:nvSpPr>
        <p:spPr>
          <a:xfrm>
            <a:off x="979742" y="2922205"/>
            <a:ext cx="2712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200" dirty="0"/>
              <a:t>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46096C4-2F2A-9AC6-0750-B6A77B35C8F9}"/>
              </a:ext>
            </a:extLst>
          </p:cNvPr>
          <p:cNvSpPr txBox="1"/>
          <p:nvPr/>
        </p:nvSpPr>
        <p:spPr>
          <a:xfrm>
            <a:off x="969287" y="3381833"/>
            <a:ext cx="2712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200" dirty="0"/>
              <a:t>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0FBC24-5324-A07E-9EEE-AAED9814AB4D}"/>
              </a:ext>
            </a:extLst>
          </p:cNvPr>
          <p:cNvSpPr txBox="1"/>
          <p:nvPr/>
        </p:nvSpPr>
        <p:spPr>
          <a:xfrm>
            <a:off x="965887" y="3841462"/>
            <a:ext cx="2712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200" dirty="0"/>
              <a:t>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7DE34F7-6375-CAE4-28AC-ABE45FBCD794}"/>
              </a:ext>
            </a:extLst>
          </p:cNvPr>
          <p:cNvSpPr txBox="1"/>
          <p:nvPr/>
        </p:nvSpPr>
        <p:spPr>
          <a:xfrm>
            <a:off x="964550" y="4254533"/>
            <a:ext cx="2712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200" dirty="0"/>
              <a:t>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F4E5A4-AD05-167A-343F-AF5CEA3F5CEE}"/>
              </a:ext>
            </a:extLst>
          </p:cNvPr>
          <p:cNvSpPr txBox="1"/>
          <p:nvPr/>
        </p:nvSpPr>
        <p:spPr>
          <a:xfrm>
            <a:off x="979742" y="2481335"/>
            <a:ext cx="2712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200" dirty="0"/>
              <a:t>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6095331-7125-5884-622C-3C63140795CC}"/>
              </a:ext>
            </a:extLst>
          </p:cNvPr>
          <p:cNvSpPr txBox="1"/>
          <p:nvPr/>
        </p:nvSpPr>
        <p:spPr>
          <a:xfrm rot="16200000">
            <a:off x="37209" y="3000835"/>
            <a:ext cx="13436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200" dirty="0">
                <a:solidFill>
                  <a:schemeClr val="bg2">
                    <a:lumMod val="50000"/>
                  </a:schemeClr>
                </a:solidFill>
              </a:rPr>
              <a:t>Number of Years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63C315-3DC4-BC2D-6456-756A82FDF150}"/>
              </a:ext>
            </a:extLst>
          </p:cNvPr>
          <p:cNvSpPr/>
          <p:nvPr/>
        </p:nvSpPr>
        <p:spPr>
          <a:xfrm>
            <a:off x="1511667" y="2040465"/>
            <a:ext cx="1205345" cy="23888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solidFill>
                <a:srgbClr val="FF000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D0040B4-C497-C446-2DD1-79AEFEF635FB}"/>
              </a:ext>
            </a:extLst>
          </p:cNvPr>
          <p:cNvSpPr/>
          <p:nvPr/>
        </p:nvSpPr>
        <p:spPr>
          <a:xfrm>
            <a:off x="3140568" y="2620331"/>
            <a:ext cx="1205345" cy="18112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2CF9427-E087-EDEE-3D28-8FC074CBA54B}"/>
              </a:ext>
            </a:extLst>
          </p:cNvPr>
          <p:cNvSpPr/>
          <p:nvPr/>
        </p:nvSpPr>
        <p:spPr>
          <a:xfrm>
            <a:off x="4769469" y="2620331"/>
            <a:ext cx="1205345" cy="181128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F6F0946-F400-EB73-AA48-333FDBF31FE9}"/>
              </a:ext>
            </a:extLst>
          </p:cNvPr>
          <p:cNvSpPr/>
          <p:nvPr/>
        </p:nvSpPr>
        <p:spPr>
          <a:xfrm>
            <a:off x="6398370" y="3069771"/>
            <a:ext cx="1205345" cy="13562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86D123E-5E68-6619-2CF1-077D8397B481}"/>
              </a:ext>
            </a:extLst>
          </p:cNvPr>
          <p:cNvSpPr/>
          <p:nvPr/>
        </p:nvSpPr>
        <p:spPr>
          <a:xfrm>
            <a:off x="8011506" y="3069771"/>
            <a:ext cx="1205345" cy="135620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D5B5D9D-82E7-5E28-EA2F-E5633F6FCDC1}"/>
              </a:ext>
            </a:extLst>
          </p:cNvPr>
          <p:cNvSpPr txBox="1"/>
          <p:nvPr/>
        </p:nvSpPr>
        <p:spPr>
          <a:xfrm>
            <a:off x="5072802" y="4439306"/>
            <a:ext cx="5986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050" dirty="0">
                <a:solidFill>
                  <a:schemeClr val="bg2">
                    <a:lumMod val="50000"/>
                  </a:schemeClr>
                </a:solidFill>
              </a:rPr>
              <a:t>Driver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2F994CE-68FA-6E4C-803C-181D4B661ED2}"/>
              </a:ext>
            </a:extLst>
          </p:cNvPr>
          <p:cNvSpPr txBox="1"/>
          <p:nvPr/>
        </p:nvSpPr>
        <p:spPr>
          <a:xfrm>
            <a:off x="1393628" y="4723946"/>
            <a:ext cx="14414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050" b="0" i="0" dirty="0">
                <a:solidFill>
                  <a:srgbClr val="202124"/>
                </a:solidFill>
                <a:effectLst/>
              </a:rPr>
              <a:t>Michael Schumacher</a:t>
            </a:r>
            <a:endParaRPr lang="en-ES" sz="105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8731C17-19B0-6A6E-6AFC-D584D6383478}"/>
              </a:ext>
            </a:extLst>
          </p:cNvPr>
          <p:cNvSpPr txBox="1"/>
          <p:nvPr/>
        </p:nvSpPr>
        <p:spPr>
          <a:xfrm>
            <a:off x="3166800" y="4724712"/>
            <a:ext cx="11528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solidFill>
                  <a:srgbClr val="202124"/>
                </a:solidFill>
              </a:rPr>
              <a:t>Kimi Räikkönen</a:t>
            </a:r>
            <a:endParaRPr lang="en-ES" sz="105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5F3BF58-5D6B-D6A7-BAA4-8FE2CC45C8B5}"/>
              </a:ext>
            </a:extLst>
          </p:cNvPr>
          <p:cNvSpPr txBox="1"/>
          <p:nvPr/>
        </p:nvSpPr>
        <p:spPr>
          <a:xfrm>
            <a:off x="4863828" y="4718395"/>
            <a:ext cx="10166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solidFill>
                  <a:srgbClr val="202124"/>
                </a:solidFill>
              </a:rPr>
              <a:t>Felipe Massa</a:t>
            </a:r>
            <a:endParaRPr lang="en-ES" sz="105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CEB865B-00F1-F2C4-C23B-3DDF9927D051}"/>
              </a:ext>
            </a:extLst>
          </p:cNvPr>
          <p:cNvSpPr txBox="1"/>
          <p:nvPr/>
        </p:nvSpPr>
        <p:spPr>
          <a:xfrm>
            <a:off x="6398370" y="4724712"/>
            <a:ext cx="11400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1050" dirty="0"/>
              <a:t>Clay Regazzoni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AB83A36-CA7A-1CBA-7995-0E07A6CFDFE3}"/>
              </a:ext>
            </a:extLst>
          </p:cNvPr>
          <p:cNvSpPr txBox="1"/>
          <p:nvPr/>
        </p:nvSpPr>
        <p:spPr>
          <a:xfrm>
            <a:off x="8057559" y="4720968"/>
            <a:ext cx="115929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1050" dirty="0"/>
              <a:t>Sebastian Vettel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3F0E909-AEDC-E92D-12F2-A121CB13C21F}"/>
              </a:ext>
            </a:extLst>
          </p:cNvPr>
          <p:cNvSpPr txBox="1"/>
          <p:nvPr/>
        </p:nvSpPr>
        <p:spPr>
          <a:xfrm>
            <a:off x="531350" y="738603"/>
            <a:ext cx="734688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2600" b="0" i="0" dirty="0">
                <a:effectLst/>
                <a:latin typeface="+mj-lt"/>
              </a:rPr>
              <a:t>Longest serving drivers in Ferrari's racing history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9426604-67F8-C1F6-D1D6-C4A7AF60396A}"/>
              </a:ext>
            </a:extLst>
          </p:cNvPr>
          <p:cNvCxnSpPr/>
          <p:nvPr/>
        </p:nvCxnSpPr>
        <p:spPr>
          <a:xfrm>
            <a:off x="575981" y="1304251"/>
            <a:ext cx="7735262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4502444-5B03-81F9-30EC-8F062FD7611B}"/>
              </a:ext>
            </a:extLst>
          </p:cNvPr>
          <p:cNvCxnSpPr>
            <a:cxnSpLocks/>
          </p:cNvCxnSpPr>
          <p:nvPr/>
        </p:nvCxnSpPr>
        <p:spPr>
          <a:xfrm>
            <a:off x="1189096" y="4431612"/>
            <a:ext cx="8004046" cy="0"/>
          </a:xfrm>
          <a:prstGeom prst="line">
            <a:avLst/>
          </a:prstGeom>
          <a:ln w="3175"/>
          <a:effectLst>
            <a:outerShdw blurRad="50800" dist="50800" sx="1000" sy="1000" algn="ctr" rotWithShape="0">
              <a:schemeClr val="bg1"/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3221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Gráfico 1">
            <a:extLst>
              <a:ext uri="{FF2B5EF4-FFF2-40B4-BE49-F238E27FC236}">
                <a16:creationId xmlns:a16="http://schemas.microsoft.com/office/drawing/2014/main" id="{D51E6E81-8E03-401F-BE40-8F83A1C53A04}"/>
              </a:ext>
            </a:extLst>
          </p:cNvPr>
          <p:cNvGraphicFramePr>
            <a:graphicFrameLocks/>
          </p:cNvGraphicFramePr>
          <p:nvPr/>
        </p:nvGraphicFramePr>
        <p:xfrm>
          <a:off x="870461" y="1698372"/>
          <a:ext cx="7949981" cy="40693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C554DA9E-004E-744B-DB81-09E4881E2945}"/>
              </a:ext>
            </a:extLst>
          </p:cNvPr>
          <p:cNvSpPr txBox="1"/>
          <p:nvPr/>
        </p:nvSpPr>
        <p:spPr>
          <a:xfrm>
            <a:off x="531350" y="738603"/>
            <a:ext cx="69589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2800" dirty="0"/>
              <a:t>Top 10 Podium Finishers by Ferrari Drivers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5DBC1A7-AB14-F432-AC66-329C9B73D3B7}"/>
              </a:ext>
            </a:extLst>
          </p:cNvPr>
          <p:cNvCxnSpPr/>
          <p:nvPr/>
        </p:nvCxnSpPr>
        <p:spPr>
          <a:xfrm>
            <a:off x="575981" y="1304251"/>
            <a:ext cx="7735262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507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B824A00-0DE6-0439-1363-C781A77BB59D}"/>
              </a:ext>
            </a:extLst>
          </p:cNvPr>
          <p:cNvSpPr txBox="1"/>
          <p:nvPr/>
        </p:nvSpPr>
        <p:spPr>
          <a:xfrm>
            <a:off x="575981" y="842586"/>
            <a:ext cx="17203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2400" dirty="0">
                <a:solidFill>
                  <a:schemeClr val="bg1"/>
                </a:solidFill>
              </a:rPr>
              <a:t>Iconic Cars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604CC6A-CE1E-7289-16FF-FD6CD432A10B}"/>
              </a:ext>
            </a:extLst>
          </p:cNvPr>
          <p:cNvCxnSpPr/>
          <p:nvPr/>
        </p:nvCxnSpPr>
        <p:spPr>
          <a:xfrm>
            <a:off x="575981" y="1304251"/>
            <a:ext cx="773526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4" name="Picture 3" descr="A person in a red suit sitting on a race car&#10;&#10;Description automatically generated">
            <a:extLst>
              <a:ext uri="{FF2B5EF4-FFF2-40B4-BE49-F238E27FC236}">
                <a16:creationId xmlns:a16="http://schemas.microsoft.com/office/drawing/2014/main" id="{F68D7A75-32E3-C203-F4F9-DB4F065CE6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521"/>
          <a:stretch/>
        </p:blipFill>
        <p:spPr>
          <a:xfrm>
            <a:off x="662450" y="3157267"/>
            <a:ext cx="3512735" cy="2707975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pic>
        <p:nvPicPr>
          <p:cNvPr id="5" name="Picture 4" descr="A red and white race car on a track&#10;&#10;Description automatically generated">
            <a:extLst>
              <a:ext uri="{FF2B5EF4-FFF2-40B4-BE49-F238E27FC236}">
                <a16:creationId xmlns:a16="http://schemas.microsoft.com/office/drawing/2014/main" id="{2084BF61-9E77-29B9-6AEA-2D8424A888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80"/>
          <a:stretch/>
        </p:blipFill>
        <p:spPr>
          <a:xfrm>
            <a:off x="4651210" y="3157266"/>
            <a:ext cx="3660033" cy="2707975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E1D99F-B5E9-5DEF-40D8-E003E4553ED3}"/>
              </a:ext>
            </a:extLst>
          </p:cNvPr>
          <p:cNvSpPr txBox="1"/>
          <p:nvPr/>
        </p:nvSpPr>
        <p:spPr>
          <a:xfrm>
            <a:off x="575981" y="2568792"/>
            <a:ext cx="251685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1" dirty="0">
                <a:solidFill>
                  <a:schemeClr val="bg1"/>
                </a:solidFill>
                <a:effectLst/>
                <a:latin typeface="+mj-lt"/>
              </a:rPr>
              <a:t>Michael Schumacher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9A0CDD-53C3-1924-E873-AEFED2B023CD}"/>
              </a:ext>
            </a:extLst>
          </p:cNvPr>
          <p:cNvSpPr txBox="1"/>
          <p:nvPr/>
        </p:nvSpPr>
        <p:spPr>
          <a:xfrm>
            <a:off x="4651210" y="2568792"/>
            <a:ext cx="144479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1" dirty="0">
                <a:solidFill>
                  <a:schemeClr val="bg1"/>
                </a:solidFill>
                <a:effectLst/>
                <a:latin typeface="+mj-lt"/>
              </a:rPr>
              <a:t>Niki Lauda</a:t>
            </a:r>
            <a:endParaRPr lang="en-ES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24952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earing sunglasses&#10;&#10;Description automatically generated">
            <a:extLst>
              <a:ext uri="{FF2B5EF4-FFF2-40B4-BE49-F238E27FC236}">
                <a16:creationId xmlns:a16="http://schemas.microsoft.com/office/drawing/2014/main" id="{16C981D6-8486-4760-4157-8C97272B16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078"/>
            <a:ext cx="12192000" cy="6877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817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1526A1C0-F22B-BAA7-D7B7-F4A300DE9D0E}"/>
              </a:ext>
            </a:extLst>
          </p:cNvPr>
          <p:cNvSpPr txBox="1"/>
          <p:nvPr/>
        </p:nvSpPr>
        <p:spPr>
          <a:xfrm>
            <a:off x="1739291" y="757430"/>
            <a:ext cx="596085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4400" b="1" i="0" dirty="0">
                <a:solidFill>
                  <a:schemeClr val="bg1"/>
                </a:solidFill>
                <a:effectLst/>
                <a:latin typeface="+mj-lt"/>
              </a:rPr>
              <a:t>Historical Significance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41937D-1C4B-2929-5E6A-269AED8352CB}"/>
              </a:ext>
            </a:extLst>
          </p:cNvPr>
          <p:cNvSpPr txBox="1"/>
          <p:nvPr/>
        </p:nvSpPr>
        <p:spPr>
          <a:xfrm>
            <a:off x="1799676" y="2369590"/>
            <a:ext cx="539151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4400" b="1" i="0" dirty="0">
                <a:solidFill>
                  <a:schemeClr val="bg1"/>
                </a:solidFill>
                <a:effectLst/>
                <a:latin typeface="+mj-lt"/>
              </a:rPr>
              <a:t>Championship Titles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1DEE5C4-F1E4-7C68-5B33-8E631B6CA9C4}"/>
              </a:ext>
            </a:extLst>
          </p:cNvPr>
          <p:cNvSpPr txBox="1"/>
          <p:nvPr/>
        </p:nvSpPr>
        <p:spPr>
          <a:xfrm>
            <a:off x="1799676" y="4086438"/>
            <a:ext cx="527074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4400" b="1" i="0" dirty="0">
                <a:solidFill>
                  <a:schemeClr val="bg1"/>
                </a:solidFill>
                <a:effectLst/>
                <a:latin typeface="+mj-lt"/>
              </a:rPr>
              <a:t>Legendary Drivers</a:t>
            </a:r>
            <a:endParaRPr lang="en-ES" sz="4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688E2B3-DEA0-5F5B-F3E0-1C6482350E87}"/>
              </a:ext>
            </a:extLst>
          </p:cNvPr>
          <p:cNvSpPr txBox="1"/>
          <p:nvPr/>
        </p:nvSpPr>
        <p:spPr>
          <a:xfrm>
            <a:off x="1027708" y="717135"/>
            <a:ext cx="10542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5400" b="1">
                <a:solidFill>
                  <a:schemeClr val="accent4"/>
                </a:solidFill>
                <a:latin typeface="Helvetica" pitchFamily="2" charset="0"/>
              </a:rPr>
              <a:t>1</a:t>
            </a:r>
            <a:r>
              <a:rPr lang="en-US" sz="5400" b="1" dirty="0">
                <a:solidFill>
                  <a:schemeClr val="accent4"/>
                </a:solidFill>
                <a:latin typeface="Helvetica" pitchFamily="2" charset="0"/>
              </a:rPr>
              <a:t>.</a:t>
            </a:r>
            <a:endParaRPr lang="en-ES" sz="5400" b="1" dirty="0">
              <a:solidFill>
                <a:schemeClr val="accent4"/>
              </a:solidFill>
              <a:latin typeface="Helvetica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3B0BBA5-E1C6-6493-EA6A-79CE4A12A36F}"/>
              </a:ext>
            </a:extLst>
          </p:cNvPr>
          <p:cNvSpPr txBox="1"/>
          <p:nvPr/>
        </p:nvSpPr>
        <p:spPr>
          <a:xfrm>
            <a:off x="1739291" y="1567166"/>
            <a:ext cx="69011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accent4"/>
                </a:solidFill>
                <a:latin typeface="Söhne"/>
              </a:rPr>
              <a:t> </a:t>
            </a:r>
            <a:r>
              <a:rPr lang="en-US" sz="1800" b="0" i="1" dirty="0">
                <a:solidFill>
                  <a:schemeClr val="bg1"/>
                </a:solidFill>
                <a:effectLst/>
                <a:latin typeface="Söhne"/>
              </a:rPr>
              <a:t>Ferrari is the oldest and most successful team in Formula 1 history.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accent4"/>
                </a:solidFill>
                <a:latin typeface="Söhne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Söhne"/>
              </a:rPr>
              <a:t>Dominance forces in this sport since 1950.</a:t>
            </a:r>
            <a:endParaRPr lang="en-ES" i="1" dirty="0">
              <a:solidFill>
                <a:schemeClr val="bg1"/>
              </a:solidFill>
              <a:latin typeface="Söhne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DD865B0-A97C-4E05-C3A0-21EE4378770E}"/>
              </a:ext>
            </a:extLst>
          </p:cNvPr>
          <p:cNvSpPr txBox="1"/>
          <p:nvPr/>
        </p:nvSpPr>
        <p:spPr>
          <a:xfrm>
            <a:off x="1027708" y="2309898"/>
            <a:ext cx="10055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5400" b="1">
                <a:solidFill>
                  <a:schemeClr val="accent4"/>
                </a:solidFill>
                <a:latin typeface="Helvetica" pitchFamily="2" charset="0"/>
              </a:rPr>
              <a:t>2</a:t>
            </a:r>
            <a:r>
              <a:rPr lang="en-US" sz="5400" b="1" dirty="0">
                <a:solidFill>
                  <a:schemeClr val="accent4"/>
                </a:solidFill>
                <a:latin typeface="Helvetica" pitchFamily="2" charset="0"/>
              </a:rPr>
              <a:t>.</a:t>
            </a:r>
            <a:endParaRPr lang="en-ES" sz="5400" b="1" dirty="0">
              <a:solidFill>
                <a:schemeClr val="accent4"/>
              </a:solidFill>
              <a:latin typeface="Helvetica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A485186-12AC-D9CF-9B89-A78E6FE8C569}"/>
              </a:ext>
            </a:extLst>
          </p:cNvPr>
          <p:cNvSpPr txBox="1"/>
          <p:nvPr/>
        </p:nvSpPr>
        <p:spPr>
          <a:xfrm>
            <a:off x="1052057" y="3993225"/>
            <a:ext cx="10055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5400" b="1">
                <a:solidFill>
                  <a:schemeClr val="accent4"/>
                </a:solidFill>
                <a:latin typeface="Helvetica" pitchFamily="2" charset="0"/>
              </a:rPr>
              <a:t>3</a:t>
            </a:r>
            <a:r>
              <a:rPr lang="en-US" sz="5400" b="1" dirty="0">
                <a:solidFill>
                  <a:schemeClr val="accent4"/>
                </a:solidFill>
                <a:latin typeface="Helvetica" pitchFamily="2" charset="0"/>
              </a:rPr>
              <a:t>.</a:t>
            </a:r>
            <a:endParaRPr lang="en-ES" sz="5400" b="1" dirty="0">
              <a:solidFill>
                <a:schemeClr val="accent4"/>
              </a:solidFill>
              <a:latin typeface="Helvetica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AA04D2D-7ECF-C054-BC0C-B1CAF032C3F0}"/>
              </a:ext>
            </a:extLst>
          </p:cNvPr>
          <p:cNvSpPr txBox="1"/>
          <p:nvPr/>
        </p:nvSpPr>
        <p:spPr>
          <a:xfrm>
            <a:off x="1879175" y="3163108"/>
            <a:ext cx="632980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1" dirty="0">
                <a:solidFill>
                  <a:schemeClr val="accent4"/>
                </a:solidFill>
                <a:effectLst/>
                <a:latin typeface="Söhne"/>
              </a:rPr>
              <a:t> </a:t>
            </a:r>
            <a:r>
              <a:rPr lang="en-US" sz="1800" b="0" i="1" dirty="0">
                <a:solidFill>
                  <a:schemeClr val="bg1"/>
                </a:solidFill>
                <a:effectLst/>
                <a:latin typeface="Söhne"/>
              </a:rPr>
              <a:t>15 Driver Titles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accent4"/>
                </a:solidFill>
                <a:latin typeface="Söhne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Söhne"/>
              </a:rPr>
              <a:t>16 Constructor Titles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accent4"/>
                </a:solidFill>
                <a:latin typeface="Söhne"/>
              </a:rPr>
              <a:t> </a:t>
            </a:r>
            <a:r>
              <a:rPr lang="en-US" i="1" dirty="0">
                <a:solidFill>
                  <a:schemeClr val="bg1"/>
                </a:solidFill>
                <a:latin typeface="Söhne"/>
              </a:rPr>
              <a:t>813 podiums</a:t>
            </a:r>
            <a:endParaRPr lang="en-ES" i="1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A96282F-7343-22F3-02D5-E3425470C8F3}"/>
              </a:ext>
            </a:extLst>
          </p:cNvPr>
          <p:cNvSpPr txBox="1"/>
          <p:nvPr/>
        </p:nvSpPr>
        <p:spPr>
          <a:xfrm>
            <a:off x="1739291" y="4889408"/>
            <a:ext cx="632980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1" dirty="0">
                <a:solidFill>
                  <a:schemeClr val="accent4"/>
                </a:solidFill>
                <a:effectLst/>
                <a:latin typeface="Söhne"/>
              </a:rPr>
              <a:t> </a:t>
            </a:r>
            <a:r>
              <a:rPr lang="en-US" sz="1800" b="0" i="1" dirty="0">
                <a:solidFill>
                  <a:schemeClr val="bg1"/>
                </a:solidFill>
                <a:effectLst/>
                <a:latin typeface="Söhne"/>
              </a:rPr>
              <a:t>Michael Schumacher</a:t>
            </a:r>
            <a:r>
              <a:rPr lang="en-US" i="1" dirty="0">
                <a:solidFill>
                  <a:schemeClr val="bg1"/>
                </a:solidFill>
                <a:latin typeface="Söhne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1" dirty="0">
                <a:solidFill>
                  <a:schemeClr val="accent4"/>
                </a:solidFill>
                <a:effectLst/>
                <a:latin typeface="Söhne"/>
              </a:rPr>
              <a:t>  </a:t>
            </a:r>
            <a:r>
              <a:rPr lang="en-US" sz="1800" b="0" i="1" dirty="0">
                <a:solidFill>
                  <a:schemeClr val="bg1"/>
                </a:solidFill>
                <a:effectLst/>
                <a:latin typeface="Söhne"/>
              </a:rPr>
              <a:t>Niki Lauda</a:t>
            </a:r>
            <a:endParaRPr lang="en-US" i="1" dirty="0">
              <a:solidFill>
                <a:schemeClr val="bg1"/>
              </a:solidFill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1" dirty="0">
                <a:solidFill>
                  <a:schemeClr val="accent4"/>
                </a:solidFill>
                <a:effectLst/>
                <a:latin typeface="Söhne"/>
              </a:rPr>
              <a:t>  </a:t>
            </a:r>
            <a:r>
              <a:rPr lang="en-US" sz="1800" b="0" i="1" dirty="0">
                <a:solidFill>
                  <a:schemeClr val="bg1"/>
                </a:solidFill>
                <a:effectLst/>
                <a:latin typeface="Söhne"/>
              </a:rPr>
              <a:t>Clay Regazzoni</a:t>
            </a:r>
            <a:r>
              <a:rPr lang="en-US" i="1" dirty="0">
                <a:solidFill>
                  <a:schemeClr val="bg1"/>
                </a:solidFill>
                <a:latin typeface="Söhne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1" dirty="0">
                <a:solidFill>
                  <a:schemeClr val="accent4"/>
                </a:solidFill>
                <a:effectLst/>
                <a:latin typeface="Söhne"/>
              </a:rPr>
              <a:t>  </a:t>
            </a:r>
            <a:r>
              <a:rPr lang="en-US" sz="1800" b="0" i="1" dirty="0">
                <a:solidFill>
                  <a:schemeClr val="bg1"/>
                </a:solidFill>
                <a:effectLst/>
                <a:latin typeface="Söhne"/>
              </a:rPr>
              <a:t>Alberto Ascari</a:t>
            </a:r>
            <a:r>
              <a:rPr lang="en-US" i="1" dirty="0">
                <a:solidFill>
                  <a:schemeClr val="bg1"/>
                </a:solidFill>
                <a:latin typeface="Söhne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1" dirty="0">
                <a:solidFill>
                  <a:schemeClr val="accent4"/>
                </a:solidFill>
                <a:effectLst/>
                <a:latin typeface="Söhne"/>
              </a:rPr>
              <a:t>  </a:t>
            </a:r>
            <a:r>
              <a:rPr lang="en-US" sz="1800" b="0" i="1" dirty="0">
                <a:solidFill>
                  <a:schemeClr val="bg1"/>
                </a:solidFill>
                <a:effectLst/>
                <a:latin typeface="Söhne"/>
              </a:rPr>
              <a:t>Juan Manuel Fangio…</a:t>
            </a:r>
          </a:p>
        </p:txBody>
      </p:sp>
    </p:spTree>
    <p:extLst>
      <p:ext uri="{BB962C8B-B14F-4D97-AF65-F5344CB8AC3E}">
        <p14:creationId xmlns:p14="http://schemas.microsoft.com/office/powerpoint/2010/main" val="3026865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FFC2822-4EED-9367-021D-614CB07DC8E9}"/>
              </a:ext>
            </a:extLst>
          </p:cNvPr>
          <p:cNvSpPr txBox="1"/>
          <p:nvPr/>
        </p:nvSpPr>
        <p:spPr>
          <a:xfrm>
            <a:off x="515307" y="642219"/>
            <a:ext cx="59699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Ferrari Constructors Championships</a:t>
            </a:r>
            <a:endParaRPr lang="en-ES" sz="28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5A63532-2D2C-939C-BE26-E1A73236388D}"/>
              </a:ext>
            </a:extLst>
          </p:cNvPr>
          <p:cNvCxnSpPr>
            <a:cxnSpLocks/>
          </p:cNvCxnSpPr>
          <p:nvPr/>
        </p:nvCxnSpPr>
        <p:spPr>
          <a:xfrm>
            <a:off x="559938" y="1207867"/>
            <a:ext cx="4965074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5" name="Gráfico 1">
            <a:extLst>
              <a:ext uri="{FF2B5EF4-FFF2-40B4-BE49-F238E27FC236}">
                <a16:creationId xmlns:a16="http://schemas.microsoft.com/office/drawing/2014/main" id="{27A44B5D-8726-4DC1-A1F0-58B77AD5067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8480777"/>
              </p:ext>
            </p:extLst>
          </p:nvPr>
        </p:nvGraphicFramePr>
        <p:xfrm>
          <a:off x="823076" y="1652342"/>
          <a:ext cx="7615071" cy="43955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89056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17DB24C4-452C-5519-42B4-71352573B9D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7998780"/>
              </p:ext>
            </p:extLst>
          </p:nvPr>
        </p:nvGraphicFramePr>
        <p:xfrm>
          <a:off x="515307" y="1594852"/>
          <a:ext cx="8131388" cy="45011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5FFC2822-4EED-9367-021D-614CB07DC8E9}"/>
              </a:ext>
            </a:extLst>
          </p:cNvPr>
          <p:cNvSpPr txBox="1"/>
          <p:nvPr/>
        </p:nvSpPr>
        <p:spPr>
          <a:xfrm>
            <a:off x="515307" y="642219"/>
            <a:ext cx="50097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Ferrari Drivers Championships</a:t>
            </a:r>
            <a:endParaRPr lang="en-ES" sz="28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5A63532-2D2C-939C-BE26-E1A73236388D}"/>
              </a:ext>
            </a:extLst>
          </p:cNvPr>
          <p:cNvCxnSpPr>
            <a:cxnSpLocks/>
          </p:cNvCxnSpPr>
          <p:nvPr/>
        </p:nvCxnSpPr>
        <p:spPr>
          <a:xfrm>
            <a:off x="559938" y="1207867"/>
            <a:ext cx="4965074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9797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red lines&#10;&#10;Description automatically generated">
            <a:extLst>
              <a:ext uri="{FF2B5EF4-FFF2-40B4-BE49-F238E27FC236}">
                <a16:creationId xmlns:a16="http://schemas.microsoft.com/office/drawing/2014/main" id="{B6C8F4E7-15C7-7539-4F8D-19A81D683B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47"/>
          <a:stretch/>
        </p:blipFill>
        <p:spPr>
          <a:xfrm>
            <a:off x="0" y="1983548"/>
            <a:ext cx="10309469" cy="31696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88FD77-37BE-96F0-4575-C51DCDBA5243}"/>
              </a:ext>
            </a:extLst>
          </p:cNvPr>
          <p:cNvSpPr txBox="1"/>
          <p:nvPr/>
        </p:nvSpPr>
        <p:spPr>
          <a:xfrm>
            <a:off x="547845" y="795099"/>
            <a:ext cx="57967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2800" dirty="0">
                <a:latin typeface="+mj-lt"/>
              </a:rPr>
              <a:t>Number or F1 Races won by Ferrari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37AE39-251D-CE6B-F760-C6A3B8D2D51C}"/>
              </a:ext>
            </a:extLst>
          </p:cNvPr>
          <p:cNvCxnSpPr/>
          <p:nvPr/>
        </p:nvCxnSpPr>
        <p:spPr>
          <a:xfrm>
            <a:off x="575981" y="1304251"/>
            <a:ext cx="7735262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81A1400-123F-0842-A1A7-95374BA85E6C}"/>
              </a:ext>
            </a:extLst>
          </p:cNvPr>
          <p:cNvSpPr txBox="1"/>
          <p:nvPr/>
        </p:nvSpPr>
        <p:spPr>
          <a:xfrm>
            <a:off x="834887" y="5153171"/>
            <a:ext cx="66525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The highest wins are in 2002 and 2004 with 15/17 wins and 15/18 Races respectively . 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523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e chart with numbers and text&#10;&#10;Description automatically generated">
            <a:extLst>
              <a:ext uri="{FF2B5EF4-FFF2-40B4-BE49-F238E27FC236}">
                <a16:creationId xmlns:a16="http://schemas.microsoft.com/office/drawing/2014/main" id="{F8EC7A6E-3E80-C0D6-9CEB-E9AEA58DC8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" t="5586" r="-2396" b="1"/>
          <a:stretch/>
        </p:blipFill>
        <p:spPr>
          <a:xfrm>
            <a:off x="7289" y="1217173"/>
            <a:ext cx="8948056" cy="5293764"/>
          </a:xfrm>
          <a:prstGeom prst="ellipse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B6B387A-A088-1F1E-C211-0BB7CA879C1C}"/>
              </a:ext>
            </a:extLst>
          </p:cNvPr>
          <p:cNvSpPr txBox="1"/>
          <p:nvPr/>
        </p:nvSpPr>
        <p:spPr>
          <a:xfrm>
            <a:off x="5215393" y="570843"/>
            <a:ext cx="23807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2000" dirty="0">
                <a:latin typeface="+mj-lt"/>
              </a:rPr>
              <a:t>Top 5 Constructors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E11BFA-4B28-5827-489C-1338FEC81D1D}"/>
              </a:ext>
            </a:extLst>
          </p:cNvPr>
          <p:cNvSpPr txBox="1"/>
          <p:nvPr/>
        </p:nvSpPr>
        <p:spPr>
          <a:xfrm>
            <a:off x="575981" y="447732"/>
            <a:ext cx="47315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600" dirty="0">
                <a:latin typeface="Amasis MT Pro" panose="02040604050005020304" pitchFamily="18" charset="77"/>
              </a:rPr>
              <a:t>Number of </a:t>
            </a:r>
            <a:r>
              <a:rPr lang="en-ES" sz="3600" dirty="0">
                <a:latin typeface="Amasis MT Pro" panose="02040604050005020304" pitchFamily="18" charset="77"/>
                <a:cs typeface="Amasis MT Pro Medium" panose="020F0502020204030204" pitchFamily="34" charset="0"/>
              </a:rPr>
              <a:t>Race</a:t>
            </a:r>
            <a:r>
              <a:rPr lang="en-ES" sz="3600" dirty="0">
                <a:latin typeface="Amasis MT Pro" panose="02040604050005020304" pitchFamily="18" charset="77"/>
              </a:rPr>
              <a:t> Wins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0AC9F7F-5B84-079F-A3D7-9769F7073EA6}"/>
              </a:ext>
            </a:extLst>
          </p:cNvPr>
          <p:cNvCxnSpPr/>
          <p:nvPr/>
        </p:nvCxnSpPr>
        <p:spPr>
          <a:xfrm>
            <a:off x="575981" y="1094063"/>
            <a:ext cx="7735262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7474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áfico 1">
            <a:extLst>
              <a:ext uri="{FF2B5EF4-FFF2-40B4-BE49-F238E27FC236}">
                <a16:creationId xmlns:a16="http://schemas.microsoft.com/office/drawing/2014/main" id="{088D0152-9C3B-4014-9C35-76D462C5730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5283685"/>
              </p:ext>
            </p:extLst>
          </p:nvPr>
        </p:nvGraphicFramePr>
        <p:xfrm>
          <a:off x="428306" y="1996538"/>
          <a:ext cx="8786680" cy="33265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3" name="Picture 12" descr="A close-up of words&#10;&#10;Description automatically generated">
            <a:extLst>
              <a:ext uri="{FF2B5EF4-FFF2-40B4-BE49-F238E27FC236}">
                <a16:creationId xmlns:a16="http://schemas.microsoft.com/office/drawing/2014/main" id="{C49F25BD-F9F8-284F-0B79-24145EA488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7842" y="4056274"/>
            <a:ext cx="1371600" cy="787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464328E-7989-931E-16C7-A0AC0F20FCD6}"/>
              </a:ext>
            </a:extLst>
          </p:cNvPr>
          <p:cNvSpPr txBox="1"/>
          <p:nvPr/>
        </p:nvSpPr>
        <p:spPr>
          <a:xfrm>
            <a:off x="575981" y="842586"/>
            <a:ext cx="56909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2400" dirty="0">
                <a:latin typeface="+mj-lt"/>
              </a:rPr>
              <a:t>Top 10 Teams by Total Podium Finishes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3755C56-A858-BD24-49F9-84360E9E9D18}"/>
              </a:ext>
            </a:extLst>
          </p:cNvPr>
          <p:cNvCxnSpPr/>
          <p:nvPr/>
        </p:nvCxnSpPr>
        <p:spPr>
          <a:xfrm>
            <a:off x="575981" y="1304251"/>
            <a:ext cx="7735262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273E180-D617-554B-2004-D75C85C72791}"/>
              </a:ext>
            </a:extLst>
          </p:cNvPr>
          <p:cNvSpPr txBox="1"/>
          <p:nvPr/>
        </p:nvSpPr>
        <p:spPr>
          <a:xfrm rot="16200000">
            <a:off x="16495" y="3305889"/>
            <a:ext cx="5774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1000" dirty="0">
                <a:solidFill>
                  <a:schemeClr val="bg2">
                    <a:lumMod val="50000"/>
                  </a:schemeClr>
                </a:solidFill>
              </a:rPr>
              <a:t>Teams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86ECB98-DD48-96BB-44D3-2622DADDCF04}"/>
              </a:ext>
            </a:extLst>
          </p:cNvPr>
          <p:cNvSpPr txBox="1"/>
          <p:nvPr/>
        </p:nvSpPr>
        <p:spPr>
          <a:xfrm>
            <a:off x="4476840" y="5430638"/>
            <a:ext cx="6896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1000" dirty="0">
                <a:solidFill>
                  <a:schemeClr val="bg2">
                    <a:lumMod val="50000"/>
                  </a:schemeClr>
                </a:solidFill>
              </a:rPr>
              <a:t>Podiums</a:t>
            </a:r>
          </a:p>
        </p:txBody>
      </p:sp>
    </p:spTree>
    <p:extLst>
      <p:ext uri="{BB962C8B-B14F-4D97-AF65-F5344CB8AC3E}">
        <p14:creationId xmlns:p14="http://schemas.microsoft.com/office/powerpoint/2010/main" val="1485808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Gráfico 1">
            <a:extLst>
              <a:ext uri="{FF2B5EF4-FFF2-40B4-BE49-F238E27FC236}">
                <a16:creationId xmlns:a16="http://schemas.microsoft.com/office/drawing/2014/main" id="{58E0D706-D4E5-4484-BF57-4B84216AEBD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29689603"/>
              </p:ext>
            </p:extLst>
          </p:nvPr>
        </p:nvGraphicFramePr>
        <p:xfrm>
          <a:off x="1095590" y="1565949"/>
          <a:ext cx="7700963" cy="3987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7274074-5F19-B100-5495-26BC498F189E}"/>
              </a:ext>
            </a:extLst>
          </p:cNvPr>
          <p:cNvSpPr txBox="1"/>
          <p:nvPr/>
        </p:nvSpPr>
        <p:spPr>
          <a:xfrm rot="16200000">
            <a:off x="601705" y="3444433"/>
            <a:ext cx="75693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900" dirty="0"/>
              <a:t>Race Track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4B4BE6-7844-0BFF-08D7-9F2C3E9BAFEB}"/>
              </a:ext>
            </a:extLst>
          </p:cNvPr>
          <p:cNvSpPr txBox="1"/>
          <p:nvPr/>
        </p:nvSpPr>
        <p:spPr>
          <a:xfrm>
            <a:off x="575981" y="842586"/>
            <a:ext cx="2864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2400" dirty="0">
                <a:latin typeface="+mj-lt"/>
              </a:rPr>
              <a:t>Wins by Race Track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01A672D-384F-33FB-228A-7DEC180AF6CB}"/>
              </a:ext>
            </a:extLst>
          </p:cNvPr>
          <p:cNvCxnSpPr/>
          <p:nvPr/>
        </p:nvCxnSpPr>
        <p:spPr>
          <a:xfrm>
            <a:off x="575981" y="1304251"/>
            <a:ext cx="7735262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1773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3410F461-BAB8-2C39-4620-A43469CB3FD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08162750"/>
              </p:ext>
            </p:extLst>
          </p:nvPr>
        </p:nvGraphicFramePr>
        <p:xfrm>
          <a:off x="0" y="1633062"/>
          <a:ext cx="9321150" cy="39206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066224E-08F9-8FA5-2AF2-0F322C366D22}"/>
              </a:ext>
            </a:extLst>
          </p:cNvPr>
          <p:cNvSpPr txBox="1"/>
          <p:nvPr/>
        </p:nvSpPr>
        <p:spPr>
          <a:xfrm>
            <a:off x="575981" y="842586"/>
            <a:ext cx="63289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Fastest Lap Time per Circuit for Ferrari Team</a:t>
            </a:r>
            <a:endParaRPr lang="en-ES" sz="24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122D09-BFD1-4E04-1DF3-C1BE1C3C7572}"/>
              </a:ext>
            </a:extLst>
          </p:cNvPr>
          <p:cNvCxnSpPr/>
          <p:nvPr/>
        </p:nvCxnSpPr>
        <p:spPr>
          <a:xfrm>
            <a:off x="575981" y="1304251"/>
            <a:ext cx="7735262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105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oboto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C9BC0351-01E1-4F4F-ADDC-DE8E0FFF7E28}" vid="{D31F6C54-B9B3-EF4D-A7F1-2FE0DF31FE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357</TotalTime>
  <Words>191</Words>
  <Application>Microsoft Office PowerPoint</Application>
  <PresentationFormat>Widescreen</PresentationFormat>
  <Paragraphs>57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Amasis MT Pro</vt:lpstr>
      <vt:lpstr>Arial</vt:lpstr>
      <vt:lpstr>Helvetica</vt:lpstr>
      <vt:lpstr>Roboto</vt:lpstr>
      <vt:lpstr>Söhne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Alvaro Serrano</dc:creator>
  <cp:lastModifiedBy>Anas shehri</cp:lastModifiedBy>
  <cp:revision>3</cp:revision>
  <dcterms:created xsi:type="dcterms:W3CDTF">2023-12-11T14:39:17Z</dcterms:created>
  <dcterms:modified xsi:type="dcterms:W3CDTF">2023-12-11T20:40:53Z</dcterms:modified>
</cp:coreProperties>
</file>

<file path=docProps/thumbnail.jpeg>
</file>